
<file path=[Content_Types].xml><?xml version="1.0" encoding="utf-8"?>
<Types xmlns="http://schemas.openxmlformats.org/package/2006/content-types">
  <Default Extension="jpeg" ContentType="image/jpeg"/>
  <Default Extension="vml" ContentType="application/vnd.openxmlformats-officedocument.vmlDrawing"/>
  <Default Extension="doc" ContentType="application/msword"/>
  <Default Extension="bin" ContentType="application/vnd.openxmlformats-officedocument.oleObject"/>
  <Default Extension="png" ContentType="image/png"/>
  <Default Extension="gif" ContentType="image/gi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6"/>
  </p:notesMasterIdLst>
  <p:sldIdLst>
    <p:sldId id="376" r:id="rId4"/>
    <p:sldId id="662" r:id="rId5"/>
    <p:sldId id="960" r:id="rId7"/>
    <p:sldId id="687" r:id="rId8"/>
    <p:sldId id="890" r:id="rId9"/>
    <p:sldId id="891" r:id="rId10"/>
    <p:sldId id="892" r:id="rId11"/>
    <p:sldId id="893" r:id="rId12"/>
    <p:sldId id="894" r:id="rId13"/>
    <p:sldId id="953" r:id="rId14"/>
    <p:sldId id="954" r:id="rId15"/>
    <p:sldId id="955" r:id="rId16"/>
    <p:sldId id="964" r:id="rId17"/>
    <p:sldId id="963" r:id="rId18"/>
    <p:sldId id="956" r:id="rId19"/>
    <p:sldId id="957" r:id="rId20"/>
    <p:sldId id="961" r:id="rId21"/>
    <p:sldId id="958" r:id="rId22"/>
    <p:sldId id="962" r:id="rId23"/>
    <p:sldId id="688" r:id="rId24"/>
    <p:sldId id="690" r:id="rId25"/>
    <p:sldId id="691" r:id="rId26"/>
    <p:sldId id="692" r:id="rId27"/>
    <p:sldId id="694" r:id="rId28"/>
    <p:sldId id="743" r:id="rId29"/>
    <p:sldId id="744" r:id="rId30"/>
    <p:sldId id="745" r:id="rId31"/>
    <p:sldId id="746" r:id="rId32"/>
    <p:sldId id="747" r:id="rId33"/>
    <p:sldId id="842" r:id="rId34"/>
    <p:sldId id="748" r:id="rId35"/>
    <p:sldId id="689" r:id="rId36"/>
    <p:sldId id="709" r:id="rId37"/>
    <p:sldId id="696" r:id="rId38"/>
    <p:sldId id="697" r:id="rId39"/>
    <p:sldId id="698" r:id="rId40"/>
    <p:sldId id="699" r:id="rId41"/>
    <p:sldId id="700" r:id="rId42"/>
    <p:sldId id="701" r:id="rId43"/>
    <p:sldId id="702" r:id="rId44"/>
    <p:sldId id="703" r:id="rId45"/>
    <p:sldId id="704" r:id="rId46"/>
    <p:sldId id="705" r:id="rId47"/>
    <p:sldId id="706" r:id="rId48"/>
    <p:sldId id="707" r:id="rId49"/>
    <p:sldId id="708" r:id="rId50"/>
    <p:sldId id="792" r:id="rId51"/>
    <p:sldId id="812" r:id="rId52"/>
    <p:sldId id="813" r:id="rId53"/>
    <p:sldId id="814" r:id="rId54"/>
    <p:sldId id="815" r:id="rId55"/>
    <p:sldId id="816" r:id="rId56"/>
    <p:sldId id="817" r:id="rId57"/>
    <p:sldId id="818" r:id="rId58"/>
    <p:sldId id="820" r:id="rId59"/>
    <p:sldId id="819" r:id="rId60"/>
    <p:sldId id="889" r:id="rId61"/>
    <p:sldId id="621" r:id="rId62"/>
    <p:sldId id="649" r:id="rId63"/>
    <p:sldId id="650" r:id="rId64"/>
    <p:sldId id="665" r:id="rId65"/>
    <p:sldId id="666" r:id="rId66"/>
    <p:sldId id="652" r:id="rId67"/>
    <p:sldId id="653" r:id="rId68"/>
    <p:sldId id="667" r:id="rId69"/>
    <p:sldId id="654" r:id="rId70"/>
    <p:sldId id="624" r:id="rId71"/>
    <p:sldId id="655" r:id="rId72"/>
    <p:sldId id="821" r:id="rId73"/>
    <p:sldId id="668" r:id="rId74"/>
    <p:sldId id="656" r:id="rId75"/>
    <p:sldId id="657" r:id="rId76"/>
    <p:sldId id="669" r:id="rId77"/>
    <p:sldId id="658" r:id="rId78"/>
    <p:sldId id="670" r:id="rId79"/>
    <p:sldId id="651" r:id="rId80"/>
    <p:sldId id="965" r:id="rId81"/>
    <p:sldId id="1036" r:id="rId82"/>
    <p:sldId id="377" r:id="rId83"/>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oguo Xie" initials="" lastIdx="1" clrIdx="0"/>
  <p:cmAuthor id="1" name="Guo Xiang Zhang" initials="GX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FFFF66"/>
    <a:srgbClr val="808080"/>
    <a:srgbClr val="FFCCFF"/>
    <a:srgbClr val="D9FFFF"/>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935"/>
    <p:restoredTop sz="92766"/>
  </p:normalViewPr>
  <p:slideViewPr>
    <p:cSldViewPr showGuides="1">
      <p:cViewPr>
        <p:scale>
          <a:sx n="75" d="100"/>
          <a:sy n="75" d="100"/>
        </p:scale>
        <p:origin x="-206" y="-62"/>
      </p:cViewPr>
      <p:guideLst>
        <p:guide orient="horz" pos="816"/>
        <p:guide pos="235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12948"/>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7" Type="http://schemas.openxmlformats.org/officeDocument/2006/relationships/commentAuthors" Target="commentAuthors.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113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39"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0356" name="Rectangle 4"/>
          <p:cNvSpPr>
            <a:spLocks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91141"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42"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143"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fld id="{9A0DB2DC-4C9A-4742-B13C-FB6460FD3503}" type="slidenum">
              <a:rPr lang="en-US" altLang="zh-CN" sz="1200" dirty="0"/>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https://baijiahao.baidu.com/s?id=1569371036468878</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https://www.qichacha.com/postnews_971e90f827e7abf1e9fa96788ca7bf8b.html</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https://baijiahao.baidu.com/s?id=1609938806217066573</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https://mp.weixin.qq.com/s?__biz=MzI2MzIyMzc1Mg%3D%3D&amp;idx=2&amp;mid=2247485323&amp;sn=1975f052700d63e0a836d0e579f77cb5</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https://mp.weixin.qq.com/s?__biz=MzI2MzIyMzc1Mg%3D%3D&amp;idx=2&amp;mid=2247485323&amp;sn=1975f052700d63e0a836d0e579f77cb5</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文献筛选：在一项关于婴儿和儿童残疾的研究中，美国一家研究中心筛选了</a:t>
            </a:r>
            <a:r>
              <a:rPr lang="en-US" altLang="zh-CN" dirty="0" smtClean="0"/>
              <a:t>33000</a:t>
            </a:r>
            <a:r>
              <a:rPr lang="zh-CN" altLang="en-US" dirty="0" smtClean="0"/>
              <a:t>篇摘要。尽管专家效率很高，每篇文献只需</a:t>
            </a:r>
            <a:r>
              <a:rPr lang="en-US" altLang="zh-CN" dirty="0" smtClean="0"/>
              <a:t>30</a:t>
            </a:r>
            <a:r>
              <a:rPr lang="zh-CN" altLang="en-US" dirty="0" smtClean="0"/>
              <a:t>秒。但整个过程还是需要</a:t>
            </a:r>
            <a:r>
              <a:rPr lang="en-US" altLang="zh-CN" dirty="0" smtClean="0"/>
              <a:t>250</a:t>
            </a:r>
            <a:r>
              <a:rPr lang="zh-CN" altLang="en-US" dirty="0" smtClean="0"/>
              <a:t>个小时。引入机器学习技术后，人类专家只要阅读</a:t>
            </a:r>
            <a:r>
              <a:rPr lang="en-US" altLang="zh-CN" dirty="0" smtClean="0"/>
              <a:t>50</a:t>
            </a:r>
            <a:r>
              <a:rPr lang="zh-CN" altLang="en-US" dirty="0" smtClean="0"/>
              <a:t>篇，自动筛选的精度达到</a:t>
            </a:r>
            <a:r>
              <a:rPr lang="en-US" altLang="zh-CN" dirty="0" smtClean="0"/>
              <a:t>93%,</a:t>
            </a:r>
            <a:r>
              <a:rPr lang="zh-CN" altLang="en-US" dirty="0" smtClean="0"/>
              <a:t>阅读</a:t>
            </a:r>
            <a:r>
              <a:rPr lang="en-US" altLang="zh-CN" dirty="0" smtClean="0"/>
              <a:t>1000</a:t>
            </a:r>
            <a:r>
              <a:rPr lang="zh-CN" altLang="en-US" dirty="0" smtClean="0"/>
              <a:t>篇，自动筛选精度达到</a:t>
            </a:r>
            <a:r>
              <a:rPr lang="en-US" altLang="zh-CN" dirty="0" smtClean="0"/>
              <a:t>95%</a:t>
            </a:r>
            <a:endParaRPr lang="en-US" altLang="zh-CN" dirty="0" smtClean="0"/>
          </a:p>
          <a:p>
            <a:r>
              <a:rPr lang="zh-CN" altLang="en-US" dirty="0" smtClean="0"/>
              <a:t>虹膜识别：图像中瞳孔之外的中环部分是虹膜，计算机根据这些生物特征进行虹膜识别，该项技术目前应用于煤炭工人考勤。</a:t>
            </a:r>
            <a:endParaRPr lang="en-US" altLang="zh-CN" dirty="0" smtClean="0"/>
          </a:p>
          <a:p>
            <a:r>
              <a:rPr lang="zh-CN" altLang="en-US" dirty="0" smtClean="0"/>
              <a:t>智能客服：双十一当天</a:t>
            </a:r>
            <a:r>
              <a:rPr lang="en-US" altLang="zh-CN" dirty="0" smtClean="0"/>
              <a:t>500</a:t>
            </a:r>
            <a:r>
              <a:rPr lang="zh-CN" altLang="en-US" dirty="0" smtClean="0"/>
              <a:t>万次客服服务，其中有</a:t>
            </a:r>
            <a:r>
              <a:rPr lang="en-US" altLang="zh-CN" dirty="0" smtClean="0"/>
              <a:t>94%</a:t>
            </a:r>
            <a:r>
              <a:rPr lang="zh-CN" altLang="en-US" dirty="0" smtClean="0"/>
              <a:t>被智能客服解决，</a:t>
            </a:r>
            <a:r>
              <a:rPr lang="en-US" altLang="zh-CN" dirty="0" smtClean="0"/>
              <a:t>6%</a:t>
            </a:r>
            <a:r>
              <a:rPr lang="zh-CN" altLang="en-US" dirty="0" smtClean="0"/>
              <a:t>被人工客服解决。</a:t>
            </a:r>
            <a:endParaRPr lang="en-US" altLang="zh-CN" dirty="0" smtClean="0"/>
          </a:p>
          <a:p>
            <a:r>
              <a:rPr lang="zh-CN" altLang="en-US" dirty="0" smtClean="0"/>
              <a:t>智能交通：交通拥堵检测，滴滴智能分单等。</a:t>
            </a:r>
            <a:endParaRPr lang="en-US" altLang="zh-CN" dirty="0" smtClean="0"/>
          </a:p>
          <a:p>
            <a:r>
              <a:rPr lang="zh-CN" altLang="en-US" dirty="0" smtClean="0"/>
              <a:t>小米基因筛选：阿里：小米天然优良基因自动筛选。将整个筛选过程从</a:t>
            </a:r>
            <a:r>
              <a:rPr lang="en-US" altLang="zh-CN" dirty="0" smtClean="0"/>
              <a:t>3-4</a:t>
            </a:r>
            <a:r>
              <a:rPr lang="zh-CN" altLang="en-US" dirty="0" smtClean="0"/>
              <a:t>天提升至</a:t>
            </a:r>
            <a:r>
              <a:rPr lang="en-US" altLang="zh-CN" dirty="0" smtClean="0"/>
              <a:t>1</a:t>
            </a:r>
            <a:r>
              <a:rPr lang="zh-CN" altLang="en-US" dirty="0" smtClean="0"/>
              <a:t>个小时。</a:t>
            </a:r>
            <a:endParaRPr lang="zh-CN" altLang="en-US" dirty="0"/>
          </a:p>
        </p:txBody>
      </p:sp>
      <p:sp>
        <p:nvSpPr>
          <p:cNvPr id="4" name="灯片编号占位符 3"/>
          <p:cNvSpPr>
            <a:spLocks noGrp="1"/>
          </p:cNvSpPr>
          <p:nvPr>
            <p:ph type="sldNum" sz="quarter" idx="10"/>
          </p:nvPr>
        </p:nvSpPr>
        <p:spPr/>
        <p:txBody>
          <a:bodyPr/>
          <a:lstStyle/>
          <a:p>
            <a:fld id="{485FB071-0567-4362-9B6A-FD23D2788E2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https://duilian.msra.cn/default.htm</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https://blog.csdn.net/kongls08/article/details/7073059</a:t>
            </a:r>
            <a:endParaRPr lang="zh-CN" altLang="en-US" dirty="0" smtClean="0"/>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D7F157C-21B6-4A4F-BDAA-CA89342D31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51202"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51203"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a:t>マスタ タイトルの書式設定</a:t>
            </a:r>
            <a:endParaRPr lang="ja-JP" altLang="en-US"/>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r>
              <a:rPr lang="ja-JP" altLang="en-US"/>
              <a:t>マスタ サブタイトルの書式設定</a:t>
            </a:r>
            <a:endParaRPr lang="ja-JP" altLang="en-US"/>
          </a:p>
        </p:txBody>
      </p:sp>
      <p:sp>
        <p:nvSpPr>
          <p:cNvPr id="2" name="灯片编号占位符 1"/>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51202" name="Picture 2" descr="waseda_mark"/>
          <p:cNvPicPr>
            <a:picLocks noChangeAspect="1"/>
          </p:cNvPicPr>
          <p:nvPr/>
        </p:nvPicPr>
        <p:blipFill>
          <a:blip r:embed="rId2">
            <a:grayscl/>
            <a:lum bright="79999" contrast="-89999"/>
          </a:blip>
          <a:stretch>
            <a:fillRect/>
          </a:stretch>
        </p:blipFill>
        <p:spPr>
          <a:xfrm>
            <a:off x="1116013" y="930275"/>
            <a:ext cx="6840537" cy="5307013"/>
          </a:xfrm>
          <a:prstGeom prst="rect">
            <a:avLst/>
          </a:prstGeom>
          <a:noFill/>
          <a:ln w="9525">
            <a:noFill/>
          </a:ln>
        </p:spPr>
      </p:pic>
      <p:pic>
        <p:nvPicPr>
          <p:cNvPr id="51203" name="Picture 3" descr="wsd1"/>
          <p:cNvPicPr>
            <a:picLocks noChangeAspect="1"/>
          </p:cNvPicPr>
          <p:nvPr/>
        </p:nvPicPr>
        <p:blipFill>
          <a:blip r:embed="rId3"/>
          <a:stretch>
            <a:fillRect/>
          </a:stretch>
        </p:blipFill>
        <p:spPr>
          <a:xfrm>
            <a:off x="0" y="5661025"/>
            <a:ext cx="9144000" cy="1196975"/>
          </a:xfrm>
          <a:prstGeom prst="rect">
            <a:avLst/>
          </a:prstGeom>
          <a:noFill/>
          <a:ln w="9525">
            <a:noFill/>
          </a:ln>
        </p:spPr>
      </p:pic>
      <p:sp>
        <p:nvSpPr>
          <p:cNvPr id="7" name="AutoShape 7"/>
          <p:cNvSpPr>
            <a:spLocks noChangeArrowheads="1"/>
          </p:cNvSpPr>
          <p:nvPr/>
        </p:nvSpPr>
        <p:spPr bwMode="auto">
          <a:xfrm>
            <a:off x="685800" y="3395663"/>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Text Box 10"/>
          <p:cNvSpPr txBox="1">
            <a:spLocks noChangeArrowheads="1"/>
          </p:cNvSpPr>
          <p:nvPr/>
        </p:nvSpPr>
        <p:spPr bwMode="auto">
          <a:xfrm>
            <a:off x="0" y="76200"/>
            <a:ext cx="9144000" cy="396875"/>
          </a:xfrm>
          <a:prstGeom prst="rect">
            <a:avLst/>
          </a:prstGeom>
          <a:noFill/>
          <a:ln w="38100" cmpd="dbl">
            <a:noFill/>
            <a:miter lim="800000"/>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rPr>
              <a:t>Introduction of Artificial Intelligence</a:t>
            </a:r>
            <a:endParaRPr kumimoji="0" lang="en-US" altLang="zh-CN" sz="20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9" name="Line 11"/>
          <p:cNvSpPr>
            <a:spLocks noChangeShapeType="1"/>
          </p:cNvSpPr>
          <p:nvPr/>
        </p:nvSpPr>
        <p:spPr bwMode="auto">
          <a:xfrm>
            <a:off x="228600" y="457200"/>
            <a:ext cx="86106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5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ChangeArrowheads="1"/>
          </p:cNvSpPr>
          <p:nvPr>
            <p:ph type="ctrTitle"/>
          </p:nvPr>
        </p:nvSpPr>
        <p:spPr>
          <a:xfrm>
            <a:off x="685800" y="836613"/>
            <a:ext cx="7772400" cy="2019300"/>
          </a:xfrm>
          <a:noFill/>
        </p:spPr>
        <p:txBody>
          <a:bodyPr/>
          <a:lstStyle>
            <a:lvl1pPr algn="ctr">
              <a:defRPr sz="3600">
                <a:solidFill>
                  <a:srgbClr val="A50021"/>
                </a:solidFill>
              </a:defRPr>
            </a:lvl1pPr>
          </a:lstStyle>
          <a:p>
            <a:r>
              <a:rPr lang="ja-JP" altLang="en-US"/>
              <a:t>マスタ タイトルの書式設定</a:t>
            </a:r>
            <a:endParaRPr lang="ja-JP" altLang="en-US"/>
          </a:p>
        </p:txBody>
      </p:sp>
      <p:sp>
        <p:nvSpPr>
          <p:cNvPr id="17413" name="Rectangle 5"/>
          <p:cNvSpPr>
            <a:spLocks noGrp="1" noChangeArrowheads="1"/>
          </p:cNvSpPr>
          <p:nvPr>
            <p:ph type="subTitle" idx="1"/>
          </p:nvPr>
        </p:nvSpPr>
        <p:spPr>
          <a:xfrm>
            <a:off x="1447800" y="3213100"/>
            <a:ext cx="7010400" cy="1816100"/>
          </a:xfrm>
        </p:spPr>
        <p:txBody>
          <a:bodyPr/>
          <a:lstStyle>
            <a:lvl1pPr marL="0" indent="0" algn="r">
              <a:buFont typeface="Wingdings" panose="05000000000000000000" pitchFamily="2" charset="2"/>
              <a:buNone/>
              <a:defRPr sz="2600">
                <a:solidFill>
                  <a:schemeClr val="folHlink"/>
                </a:solidFill>
              </a:defRPr>
            </a:lvl1pPr>
          </a:lstStyle>
          <a:p>
            <a:r>
              <a:rPr lang="ja-JP" altLang="en-US"/>
              <a:t>マスタ サブタイトルの書式設定</a:t>
            </a:r>
            <a:endParaRPr lang="ja-JP" altLang="en-US"/>
          </a:p>
        </p:txBody>
      </p:sp>
      <p:sp>
        <p:nvSpPr>
          <p:cNvPr id="2" name="灯片编号占位符 1"/>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灯片编号占位符 3"/>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308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灯片编号占位符 3"/>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908050"/>
            <a:ext cx="4244975" cy="26241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684588"/>
            <a:ext cx="4244975" cy="2624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灯片编号占位符 4"/>
          <p:cNvSpPr>
            <a:spLocks noGrp="1"/>
          </p:cNvSpPr>
          <p:nvPr>
            <p:ph type="sldNum" sz="quarter" idx="10"/>
          </p:nvPr>
        </p:nvSpPr>
        <p:spPr/>
        <p:txBody>
          <a:bodyPr/>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6" Type="http://schemas.openxmlformats.org/officeDocument/2006/relationships/theme" Target="../theme/theme2.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50178" name="Rectangle 2"/>
          <p:cNvSpPr>
            <a:spLocks noGrp="1"/>
          </p:cNvSpPr>
          <p:nvPr>
            <p:ph type="title"/>
          </p:nvPr>
        </p:nvSpPr>
        <p:spPr>
          <a:xfrm>
            <a:off x="0" y="0"/>
            <a:ext cx="9144000" cy="765175"/>
          </a:xfrm>
          <a:prstGeom prst="rect">
            <a:avLst/>
          </a:prstGeom>
          <a:solidFill>
            <a:srgbClr val="A50021"/>
          </a:solidFill>
          <a:ln w="9525">
            <a:noFill/>
          </a:ln>
        </p:spPr>
        <p:txBody>
          <a:bodyPr anchor="b"/>
          <a:p>
            <a:pPr lvl="0"/>
            <a:r>
              <a:rPr lang="ja-JP" altLang="en-US" dirty="0"/>
              <a:t>マスタ タイトルの書式設定</a:t>
            </a:r>
            <a:endParaRPr lang="ja-JP" altLang="en-US" dirty="0"/>
          </a:p>
        </p:txBody>
      </p:sp>
      <p:sp>
        <p:nvSpPr>
          <p:cNvPr id="50179" name="Rectangle 3"/>
          <p:cNvSpPr>
            <a:spLocks noGrp="1"/>
          </p:cNvSpPr>
          <p:nvPr>
            <p:ph type="body" idx="1"/>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random/>
  </p:transition>
  <p:timing>
    <p:tnLst>
      <p:par>
        <p:cTn id="1" dur="indefinite" restart="never" nodeType="tmRoot"/>
      </p:par>
    </p:tnLst>
  </p:timing>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p:sp>
        <p:nvSpPr>
          <p:cNvPr id="50178" name="Rectangle 2"/>
          <p:cNvSpPr>
            <a:spLocks noGrp="1"/>
          </p:cNvSpPr>
          <p:nvPr>
            <p:ph type="title"/>
          </p:nvPr>
        </p:nvSpPr>
        <p:spPr>
          <a:xfrm>
            <a:off x="0" y="0"/>
            <a:ext cx="9144000" cy="765175"/>
          </a:xfrm>
          <a:prstGeom prst="rect">
            <a:avLst/>
          </a:prstGeom>
          <a:solidFill>
            <a:srgbClr val="A50021"/>
          </a:solidFill>
          <a:ln w="9525">
            <a:noFill/>
          </a:ln>
        </p:spPr>
        <p:txBody>
          <a:bodyPr anchor="b"/>
          <a:p>
            <a:pPr lvl="0"/>
            <a:r>
              <a:rPr lang="ja-JP" altLang="en-US" dirty="0"/>
              <a:t>マスタ タイトルの書式設定</a:t>
            </a:r>
            <a:endParaRPr lang="ja-JP" altLang="en-US" dirty="0"/>
          </a:p>
        </p:txBody>
      </p:sp>
      <p:sp>
        <p:nvSpPr>
          <p:cNvPr id="50179" name="Rectangle 3"/>
          <p:cNvSpPr>
            <a:spLocks noGrp="1"/>
          </p:cNvSpPr>
          <p:nvPr>
            <p:ph type="body" idx="1"/>
          </p:nvPr>
        </p:nvSpPr>
        <p:spPr>
          <a:xfrm>
            <a:off x="250825" y="908050"/>
            <a:ext cx="8642350" cy="5400675"/>
          </a:xfrm>
          <a:prstGeom prst="rect">
            <a:avLst/>
          </a:prstGeom>
          <a:noFill/>
          <a:ln w="9525">
            <a:noFill/>
          </a:ln>
        </p:spPr>
        <p:txBody>
          <a:bodyPr/>
          <a:p>
            <a:pPr lvl="0"/>
            <a:r>
              <a:rPr lang="ja-JP" altLang="en-US" dirty="0"/>
              <a:t>マスタ テキストの書式設定</a:t>
            </a:r>
            <a:endParaRPr lang="ja-JP" altLang="en-US" dirty="0"/>
          </a:p>
          <a:p>
            <a:pPr lvl="1"/>
            <a:r>
              <a:rPr lang="ja-JP" altLang="en-US" dirty="0"/>
              <a:t>第 </a:t>
            </a:r>
            <a:r>
              <a:rPr lang="en-US" altLang="ja-JP" dirty="0"/>
              <a:t>2 </a:t>
            </a:r>
            <a:r>
              <a:rPr lang="ja-JP" altLang="en-US" dirty="0"/>
              <a:t>レベル</a:t>
            </a:r>
            <a:endParaRPr lang="ja-JP" altLang="en-US" dirty="0"/>
          </a:p>
          <a:p>
            <a:pPr lvl="2"/>
            <a:r>
              <a:rPr lang="ja-JP" altLang="en-US" dirty="0"/>
              <a:t>第 </a:t>
            </a:r>
            <a:r>
              <a:rPr lang="en-US" altLang="ja-JP" dirty="0"/>
              <a:t>3 </a:t>
            </a:r>
            <a:r>
              <a:rPr lang="ja-JP" altLang="en-US" dirty="0"/>
              <a:t>レベル</a:t>
            </a:r>
            <a:endParaRPr lang="ja-JP" altLang="en-US" dirty="0"/>
          </a:p>
          <a:p>
            <a:pPr lvl="3"/>
            <a:r>
              <a:rPr lang="ja-JP" altLang="en-US" dirty="0"/>
              <a:t>第 </a:t>
            </a:r>
            <a:r>
              <a:rPr lang="en-US" altLang="ja-JP" dirty="0"/>
              <a:t>4 </a:t>
            </a:r>
            <a:r>
              <a:rPr lang="ja-JP" altLang="en-US" dirty="0"/>
              <a:t>レベル</a:t>
            </a:r>
            <a:endParaRPr lang="ja-JP" altLang="en-US" dirty="0"/>
          </a:p>
          <a:p>
            <a:pPr lvl="4"/>
            <a:r>
              <a:rPr lang="ja-JP" altLang="en-US" dirty="0"/>
              <a:t>第 </a:t>
            </a:r>
            <a:r>
              <a:rPr lang="en-US" altLang="ja-JP" dirty="0"/>
              <a:t>5 </a:t>
            </a:r>
            <a:r>
              <a:rPr lang="ja-JP" altLang="en-US" dirty="0"/>
              <a:t>レベル</a:t>
            </a:r>
            <a:endParaRPr lang="ja-JP" altLang="en-US" dirty="0"/>
          </a:p>
        </p:txBody>
      </p:sp>
      <p:sp>
        <p:nvSpPr>
          <p:cNvPr id="16393" name="Rectangle 9"/>
          <p:cNvSpPr>
            <a:spLocks noGrp="1" noChangeArrowheads="1"/>
          </p:cNvSpPr>
          <p:nvPr>
            <p:ph type="sldNum" sz="quarter" idx="4"/>
          </p:nvPr>
        </p:nvSpPr>
        <p:spPr bwMode="auto">
          <a:xfrm>
            <a:off x="6934200" y="6477000"/>
            <a:ext cx="1981200" cy="360363"/>
          </a:xfrm>
          <a:prstGeom prst="rect">
            <a:avLst/>
          </a:prstGeom>
          <a:noFill/>
          <a:ln w="9525">
            <a:noFill/>
            <a:miter lim="800000"/>
          </a:ln>
          <a:effectLst/>
        </p:spPr>
        <p:txBody>
          <a:bodyPr vert="horz" wrap="square" lIns="91440" tIns="45720" rIns="91440" bIns="45720" numCol="1" anchor="t" anchorCtr="0" compatLnSpc="1"/>
          <a:lstStyle>
            <a:lvl1pPr algn="r">
              <a:defRPr sz="1800">
                <a:solidFill>
                  <a:srgbClr val="A50021"/>
                </a:solidFill>
                <a:ea typeface="MS PGothic" panose="020B0600070205080204" pitchFamily="34" charset="-128"/>
              </a:defRPr>
            </a:lvl1pPr>
          </a:lstStyle>
          <a:p>
            <a:pPr lvl="0" eaLnBrk="1" hangingPunct="1"/>
            <a:fld id="{9A0DB2DC-4C9A-4742-B13C-FB6460FD3503}" type="slidenum">
              <a:rPr lang="ja-JP" altLang="en-US" dirty="0">
                <a:latin typeface="Arial" panose="020B0604020202020204" pitchFamily="34" charset="0"/>
              </a:rPr>
            </a:fld>
            <a:endParaRPr lang="ja-JP"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ransition>
    <p:random/>
  </p:transition>
  <p:timing>
    <p:tnLst>
      <p:par>
        <p:cTn id="1" dur="indefinite" restart="never" nodeType="tmRoot"/>
      </p:par>
    </p:tnLst>
  </p:timing>
  <p:hf sldNum="0" hdr="0" ftr="0" dt="0"/>
  <p:txStyles>
    <p:titleStyle>
      <a:lvl1pPr indent="176530" algn="l" rtl="0" fontAlgn="base">
        <a:spcBef>
          <a:spcPct val="0"/>
        </a:spcBef>
        <a:spcAft>
          <a:spcPct val="0"/>
        </a:spcAft>
        <a:defRPr sz="3400" b="1">
          <a:solidFill>
            <a:schemeClr val="bg1"/>
          </a:solidFill>
          <a:latin typeface="+mj-lt"/>
          <a:ea typeface="+mj-ea"/>
          <a:cs typeface="+mj-cs"/>
        </a:defRPr>
      </a:lvl1pPr>
      <a:lvl2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4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20000"/>
        </a:spcBef>
        <a:spcAft>
          <a:spcPct val="0"/>
        </a:spcAft>
        <a:buClr>
          <a:schemeClr val="accent2"/>
        </a:buClr>
        <a:buFont typeface="Wingdings" panose="05000000000000000000" pitchFamily="2" charset="2"/>
        <a:buChar char="o"/>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github.com/Microsoft/ai-edu" TargetMode="Externa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GIF"/><Relationship Id="rId1" Type="http://schemas.openxmlformats.org/officeDocument/2006/relationships/image" Target="../media/image16.GI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image" Target="../media/image18.GIF"/></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hyperlink" Target="https://duilian.msra.cn/default.htm" TargetMode="External"/><Relationship Id="rId2" Type="http://schemas.openxmlformats.org/officeDocument/2006/relationships/hyperlink" Target="https://www.cnblogs.com/xiaozhi_5638/p/5422498.html#b3" TargetMode="External"/><Relationship Id="rId1" Type="http://schemas.openxmlformats.org/officeDocument/2006/relationships/hyperlink" Target="https://ai.qq.com/product/visionimgidy.shtml#express"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nara-u.ac.jp/buddience/" TargetMode="Externa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7.xml"/><Relationship Id="rId5" Type="http://schemas.openxmlformats.org/officeDocument/2006/relationships/image" Target="../media/image47.pn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1.vml"/><Relationship Id="rId3" Type="http://schemas.openxmlformats.org/officeDocument/2006/relationships/slideLayout" Target="../slideLayouts/slideLayout17.xml"/><Relationship Id="rId2" Type="http://schemas.openxmlformats.org/officeDocument/2006/relationships/image" Target="../media/image49.emf"/><Relationship Id="rId1"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7.xml"/><Relationship Id="rId6" Type="http://schemas.openxmlformats.org/officeDocument/2006/relationships/hyperlink" Target="http://www.malicious.cn/" TargetMode="External"/><Relationship Id="rId5" Type="http://schemas.openxmlformats.org/officeDocument/2006/relationships/hyperlink" Target="http://www.phish.tw/" TargetMode="External"/><Relationship Id="rId4" Type="http://schemas.openxmlformats.org/officeDocument/2006/relationships/hyperlink" Target="http://www.phish.cn/" TargetMode="External"/><Relationship Id="rId3" Type="http://schemas.openxmlformats.org/officeDocument/2006/relationships/hyperlink" Target="http://www.y0utube.com/" TargetMode="External"/><Relationship Id="rId2" Type="http://schemas.openxmlformats.org/officeDocument/2006/relationships/hyperlink" Target="http://www.malicious.com/" TargetMode="External"/><Relationship Id="rId1" Type="http://schemas.openxmlformats.org/officeDocument/2006/relationships/hyperlink" Target="http://www.phish.net/" TargetMode="Externa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7.xml"/><Relationship Id="rId6" Type="http://schemas.openxmlformats.org/officeDocument/2006/relationships/hyperlink" Target="http://www.malicious.cn/" TargetMode="External"/><Relationship Id="rId5" Type="http://schemas.openxmlformats.org/officeDocument/2006/relationships/hyperlink" Target="http://www.phish.tw/" TargetMode="External"/><Relationship Id="rId4" Type="http://schemas.openxmlformats.org/officeDocument/2006/relationships/hyperlink" Target="http://www.phish.cn/" TargetMode="External"/><Relationship Id="rId3" Type="http://schemas.openxmlformats.org/officeDocument/2006/relationships/hyperlink" Target="http://www.y0utube.com/" TargetMode="External"/><Relationship Id="rId2" Type="http://schemas.openxmlformats.org/officeDocument/2006/relationships/hyperlink" Target="http://www.malicious.com/" TargetMode="External"/><Relationship Id="rId1" Type="http://schemas.openxmlformats.org/officeDocument/2006/relationships/hyperlink" Target="http://www.phish.net/" TargetMode="Externa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2.vml"/><Relationship Id="rId3" Type="http://schemas.openxmlformats.org/officeDocument/2006/relationships/slideLayout" Target="../slideLayouts/slideLayout17.xml"/><Relationship Id="rId2" Type="http://schemas.openxmlformats.org/officeDocument/2006/relationships/image" Target="../media/image50.emf"/><Relationship Id="rId1"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51.wmf"/><Relationship Id="rId1" Type="http://schemas.openxmlformats.org/officeDocument/2006/relationships/oleObject" Target="../embeddings/Document1.doc"/></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52.wmf"/><Relationship Id="rId1"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7.xml"/><Relationship Id="rId2" Type="http://schemas.openxmlformats.org/officeDocument/2006/relationships/image" Target="../media/image6.GIF"/><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53.wmf"/><Relationship Id="rId1"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54.wmf"/><Relationship Id="rId1" Type="http://schemas.openxmlformats.org/officeDocument/2006/relationships/oleObject" Target="../embeddings/oleObject5.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55.wmf"/><Relationship Id="rId1" Type="http://schemas.openxmlformats.org/officeDocument/2006/relationships/oleObject" Target="../embeddings/oleObject6.bin"/></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7.bin"/></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57.wmf"/><Relationship Id="rId1" Type="http://schemas.openxmlformats.org/officeDocument/2006/relationships/oleObject" Target="../embeddings/oleObject8.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jpeg"/><Relationship Id="rId1" Type="http://schemas.openxmlformats.org/officeDocument/2006/relationships/hyperlink" Target="https://www.how-old.ne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GI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62.png"/><Relationship Id="rId1" Type="http://schemas.openxmlformats.org/officeDocument/2006/relationships/hyperlink" Target="https://time.geekbang.org/column/62" TargetMode="External"/></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9.xml"/><Relationship Id="rId2" Type="http://schemas.openxmlformats.org/officeDocument/2006/relationships/image" Target="../media/image63.wmf"/><Relationship Id="rId1" Type="http://schemas.openxmlformats.org/officeDocument/2006/relationships/oleObject" Target="../embeddings/oleObject9.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GIF"/><Relationship Id="rId1"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ctrTitle"/>
          </p:nvPr>
        </p:nvSpPr>
        <p:spPr>
          <a:xfrm>
            <a:off x="228600" y="1181100"/>
            <a:ext cx="8610600" cy="2019300"/>
          </a:xfrm>
        </p:spPr>
        <p:txBody>
          <a:bodyPr vert="horz" wrap="square" lIns="91440" tIns="45720" rIns="91440" bIns="45720" anchor="b"/>
          <a:p>
            <a:pPr eaLnBrk="1" hangingPunct="1"/>
            <a:r>
              <a:rPr lang="zh-CN" altLang="en-US" sz="4600" dirty="0">
                <a:solidFill>
                  <a:schemeClr val="tx1"/>
                </a:solidFill>
                <a:latin typeface="Times New Roman" panose="02020603050405020304" pitchFamily="18" charset="0"/>
                <a:ea typeface="黑体" panose="02010609060101010101" pitchFamily="2" charset="-122"/>
                <a:cs typeface="+mj-cs"/>
              </a:rPr>
              <a:t>人工智能应用场景</a:t>
            </a:r>
            <a:endParaRPr lang="zh-CN" altLang="en-US" sz="4600" dirty="0">
              <a:solidFill>
                <a:schemeClr val="tx1"/>
              </a:solidFill>
              <a:latin typeface="Times New Roman" panose="02020603050405020304" pitchFamily="18" charset="0"/>
              <a:ea typeface="黑体" panose="02010609060101010101" pitchFamily="2" charset="-122"/>
              <a:cs typeface="+mj-cs"/>
            </a:endParaRPr>
          </a:p>
        </p:txBody>
      </p:sp>
      <p:sp>
        <p:nvSpPr>
          <p:cNvPr id="52227" name="Rectangle 4"/>
          <p:cNvSpPr>
            <a:spLocks noGrp="1"/>
          </p:cNvSpPr>
          <p:nvPr>
            <p:ph type="subTitle" idx="1"/>
          </p:nvPr>
        </p:nvSpPr>
        <p:spPr>
          <a:xfrm>
            <a:off x="609600" y="3667125"/>
            <a:ext cx="8382000" cy="2192338"/>
          </a:xfrm>
        </p:spPr>
        <p:txBody>
          <a:bodyPr vert="horz" wrap="square" lIns="91440" tIns="45720" rIns="91440" bIns="45720" anchor="t"/>
          <a:p>
            <a:pPr algn="l" eaLnBrk="1" hangingPunct="1">
              <a:buFont typeface="Wingdings" panose="05000000000000000000" pitchFamily="2" charset="2"/>
            </a:pPr>
            <a:r>
              <a:rPr lang="zh-CN" altLang="en-US" sz="2800" b="1" dirty="0">
                <a:solidFill>
                  <a:schemeClr val="accent2"/>
                </a:solidFill>
                <a:latin typeface="华文琥珀" panose="02010800040101010101" pitchFamily="2" charset="-122"/>
                <a:ea typeface="华文琥珀" panose="02010800040101010101" pitchFamily="2" charset="-122"/>
                <a:sym typeface="+mn-ea"/>
              </a:rPr>
              <a:t>教材</a:t>
            </a:r>
            <a:r>
              <a:rPr lang="en-US" altLang="zh-CN" sz="2800" b="1" dirty="0">
                <a:solidFill>
                  <a:schemeClr val="accent2"/>
                </a:solidFill>
                <a:latin typeface="华文琥珀" panose="02010800040101010101" pitchFamily="2" charset="-122"/>
                <a:ea typeface="华文琥珀" panose="02010800040101010101" pitchFamily="2" charset="-122"/>
                <a:sym typeface="+mn-ea"/>
              </a:rPr>
              <a:t>(</a:t>
            </a:r>
            <a:r>
              <a:rPr lang="zh-CN" altLang="zh-CN" sz="2800" b="1" dirty="0">
                <a:solidFill>
                  <a:schemeClr val="accent2"/>
                </a:solidFill>
                <a:latin typeface="华文琥珀" panose="02010800040101010101" pitchFamily="2" charset="-122"/>
                <a:ea typeface="华文琥珀" panose="02010800040101010101" pitchFamily="2" charset="-122"/>
                <a:sym typeface="+mn-ea"/>
              </a:rPr>
              <a:t>仅供参考</a:t>
            </a:r>
            <a:r>
              <a:rPr lang="en-US" altLang="zh-CN" sz="2800" b="1" dirty="0">
                <a:solidFill>
                  <a:schemeClr val="accent2"/>
                </a:solidFill>
                <a:latin typeface="华文琥珀" panose="02010800040101010101" pitchFamily="2" charset="-122"/>
                <a:ea typeface="华文琥珀" panose="02010800040101010101" pitchFamily="2" charset="-122"/>
                <a:sym typeface="+mn-ea"/>
              </a:rPr>
              <a:t>)</a:t>
            </a:r>
            <a:r>
              <a:rPr lang="zh-CN" altLang="en-US" sz="2800" b="1" dirty="0">
                <a:solidFill>
                  <a:schemeClr val="accent2"/>
                </a:solidFill>
                <a:latin typeface="华文琥珀" panose="02010800040101010101" pitchFamily="2" charset="-122"/>
                <a:ea typeface="华文琥珀" panose="02010800040101010101" pitchFamily="2" charset="-122"/>
                <a:sym typeface="+mn-ea"/>
              </a:rPr>
              <a:t>：</a:t>
            </a:r>
            <a:endParaRPr lang="zh-CN" altLang="en-US" sz="2800" b="1" dirty="0">
              <a:solidFill>
                <a:schemeClr val="accent2"/>
              </a:solidFill>
              <a:latin typeface="华文琥珀" panose="02010800040101010101" pitchFamily="2" charset="-122"/>
              <a:ea typeface="华文琥珀" panose="02010800040101010101" pitchFamily="2" charset="-122"/>
              <a:cs typeface="+mn-cs"/>
            </a:endParaRPr>
          </a:p>
          <a:p>
            <a:pPr algn="l" eaLnBrk="1" latinLnBrk="0" hangingPunct="1">
              <a:lnSpc>
                <a:spcPct val="100000"/>
              </a:lnSpc>
              <a:spcBef>
                <a:spcPct val="0"/>
              </a:spcBef>
              <a:buFont typeface="Wingdings" panose="05000000000000000000" pitchFamily="2" charset="2"/>
            </a:pPr>
            <a:r>
              <a:rPr lang="zh-CN" altLang="en-US" sz="2800" b="1" dirty="0">
                <a:solidFill>
                  <a:srgbClr val="0000FF"/>
                </a:solidFill>
                <a:latin typeface="楷体_GB2312" panose="02010609030101010101" pitchFamily="49" charset="-122"/>
                <a:ea typeface="楷体_GB2312" panose="02010609030101010101" pitchFamily="49" charset="-122"/>
                <a:sym typeface="+mn-ea"/>
              </a:rPr>
              <a:t>    </a:t>
            </a:r>
            <a:r>
              <a:rPr lang="zh-CN" altLang="en-US" sz="2800" b="1" dirty="0">
                <a:solidFill>
                  <a:srgbClr val="0000FF"/>
                </a:solidFill>
                <a:latin typeface="Times New Roman" panose="02020603050405020304" pitchFamily="18" charset="0"/>
                <a:ea typeface="楷体_GB2312" panose="02010609030101010101" pitchFamily="49" charset="-122"/>
                <a:sym typeface="+mn-ea"/>
              </a:rPr>
              <a:t>王万良</a:t>
            </a:r>
            <a:r>
              <a:rPr lang="en-US" altLang="zh-CN" sz="2800" b="1" dirty="0">
                <a:solidFill>
                  <a:srgbClr val="0000FF"/>
                </a:solidFill>
                <a:latin typeface="Times New Roman" panose="02020603050405020304" pitchFamily="18" charset="0"/>
                <a:ea typeface="楷体_GB2312" panose="02010609030101010101" pitchFamily="49" charset="-122"/>
                <a:sym typeface="+mn-ea"/>
              </a:rPr>
              <a:t>《</a:t>
            </a:r>
            <a:r>
              <a:rPr lang="zh-CN" altLang="en-US" sz="2800" b="1" dirty="0">
                <a:solidFill>
                  <a:srgbClr val="0000FF"/>
                </a:solidFill>
                <a:latin typeface="Times New Roman" panose="02020603050405020304" pitchFamily="18" charset="0"/>
                <a:ea typeface="楷体_GB2312" panose="02010609030101010101" pitchFamily="49" charset="-122"/>
                <a:sym typeface="+mn-ea"/>
              </a:rPr>
              <a:t>人工智能导论</a:t>
            </a:r>
            <a:r>
              <a:rPr lang="en-US" altLang="zh-CN" sz="2800" b="1" dirty="0">
                <a:solidFill>
                  <a:srgbClr val="0000FF"/>
                </a:solidFill>
                <a:latin typeface="Times New Roman" panose="02020603050405020304" pitchFamily="18" charset="0"/>
                <a:ea typeface="楷体_GB2312" panose="02010609030101010101" pitchFamily="49" charset="-122"/>
                <a:sym typeface="+mn-ea"/>
              </a:rPr>
              <a:t>》</a:t>
            </a:r>
            <a:r>
              <a:rPr lang="zh-CN" altLang="en-US" sz="2800" b="1" dirty="0">
                <a:solidFill>
                  <a:srgbClr val="0000FF"/>
                </a:solidFill>
                <a:latin typeface="Times New Roman" panose="02020603050405020304" pitchFamily="18" charset="0"/>
                <a:ea typeface="楷体_GB2312" panose="02010609030101010101" pitchFamily="49" charset="-122"/>
                <a:sym typeface="+mn-ea"/>
              </a:rPr>
              <a:t>（第</a:t>
            </a:r>
            <a:r>
              <a:rPr lang="en-US" altLang="zh-CN" sz="2800" b="1" dirty="0">
                <a:solidFill>
                  <a:srgbClr val="0000FF"/>
                </a:solidFill>
                <a:latin typeface="Times New Roman" panose="02020603050405020304" pitchFamily="18" charset="0"/>
                <a:ea typeface="楷体_GB2312" panose="02010609030101010101" pitchFamily="49" charset="-122"/>
                <a:sym typeface="+mn-ea"/>
              </a:rPr>
              <a:t>4</a:t>
            </a:r>
            <a:r>
              <a:rPr lang="zh-CN" altLang="en-US" sz="2800" b="1" dirty="0">
                <a:solidFill>
                  <a:srgbClr val="0000FF"/>
                </a:solidFill>
                <a:latin typeface="Times New Roman" panose="02020603050405020304" pitchFamily="18" charset="0"/>
                <a:ea typeface="楷体_GB2312" panose="02010609030101010101" pitchFamily="49" charset="-122"/>
                <a:sym typeface="+mn-ea"/>
              </a:rPr>
              <a:t>版）</a:t>
            </a:r>
            <a:r>
              <a:rPr lang="zh-CN" altLang="en-US" sz="3400" b="1" dirty="0">
                <a:solidFill>
                  <a:srgbClr val="0000FF"/>
                </a:solidFill>
                <a:latin typeface="Times New Roman" panose="02020603050405020304" pitchFamily="18" charset="0"/>
                <a:ea typeface="楷体_GB2312" panose="02010609030101010101" pitchFamily="49" charset="-122"/>
                <a:sym typeface="+mn-ea"/>
              </a:rPr>
              <a:t>  </a:t>
            </a:r>
            <a:endParaRPr lang="zh-CN" altLang="en-US" sz="3400" b="1" dirty="0">
              <a:solidFill>
                <a:srgbClr val="0000FF"/>
              </a:solidFill>
              <a:latin typeface="Times New Roman" panose="02020603050405020304" pitchFamily="18" charset="0"/>
              <a:ea typeface="楷体_GB2312" panose="02010609030101010101" pitchFamily="49" charset="-122"/>
              <a:cs typeface="+mn-cs"/>
            </a:endParaRPr>
          </a:p>
          <a:p>
            <a:pPr algn="l" eaLnBrk="1" latinLnBrk="0" hangingPunct="1">
              <a:lnSpc>
                <a:spcPct val="100000"/>
              </a:lnSpc>
              <a:spcBef>
                <a:spcPct val="0"/>
              </a:spcBef>
              <a:buFont typeface="Wingdings" panose="05000000000000000000" pitchFamily="2" charset="2"/>
            </a:pPr>
            <a:r>
              <a:rPr lang="zh-CN" altLang="en-US" sz="3400" b="1" dirty="0">
                <a:solidFill>
                  <a:srgbClr val="0000FF"/>
                </a:solidFill>
                <a:latin typeface="Times New Roman" panose="02020603050405020304" pitchFamily="18" charset="0"/>
                <a:ea typeface="楷体_GB2312" panose="02010609030101010101" pitchFamily="49" charset="-122"/>
                <a:sym typeface="+mn-ea"/>
              </a:rPr>
              <a:t>           </a:t>
            </a:r>
            <a:r>
              <a:rPr lang="zh-CN" altLang="en-US" sz="2000" b="1" dirty="0">
                <a:solidFill>
                  <a:srgbClr val="0000FF"/>
                </a:solidFill>
                <a:latin typeface="Times New Roman" panose="02020603050405020304" pitchFamily="18" charset="0"/>
                <a:ea typeface="楷体_GB2312" panose="02010609030101010101" pitchFamily="49" charset="-122"/>
                <a:sym typeface="+mn-ea"/>
              </a:rPr>
              <a:t>https://www.icourse163.org/course/ZJUT-1002694018</a:t>
            </a:r>
            <a:endParaRPr lang="zh-CN" altLang="en-US" sz="2000" b="1" dirty="0">
              <a:solidFill>
                <a:srgbClr val="0000FF"/>
              </a:solidFill>
              <a:latin typeface="Times New Roman" panose="02020603050405020304" pitchFamily="18" charset="0"/>
              <a:ea typeface="楷体_GB2312" panose="02010609030101010101" pitchFamily="49" charset="-122"/>
              <a:cs typeface="+mn-cs"/>
            </a:endParaRPr>
          </a:p>
          <a:p>
            <a:pPr algn="l" eaLnBrk="1" latinLnBrk="0" hangingPunct="1">
              <a:lnSpc>
                <a:spcPct val="100000"/>
              </a:lnSpc>
              <a:spcBef>
                <a:spcPct val="0"/>
              </a:spcBef>
              <a:buFont typeface="Wingdings" panose="05000000000000000000" pitchFamily="2" charset="2"/>
            </a:pPr>
            <a:r>
              <a:rPr lang="zh-CN" altLang="en-US" sz="2800" b="1" dirty="0">
                <a:solidFill>
                  <a:schemeClr val="accent2"/>
                </a:solidFill>
                <a:latin typeface="华文琥珀" panose="02010800040101010101" pitchFamily="2" charset="-122"/>
                <a:ea typeface="华文琥珀" panose="02010800040101010101" pitchFamily="2" charset="-122"/>
                <a:sym typeface="+mn-ea"/>
              </a:rPr>
              <a:t>社区资源</a:t>
            </a:r>
            <a:r>
              <a:rPr lang="zh-CN" altLang="en-US" sz="2800" b="1" dirty="0">
                <a:solidFill>
                  <a:srgbClr val="0000FF"/>
                </a:solidFill>
                <a:latin typeface="Times New Roman" panose="02020603050405020304" pitchFamily="18" charset="0"/>
                <a:ea typeface="楷体_GB2312" panose="02010609030101010101" pitchFamily="49" charset="-122"/>
                <a:sym typeface="+mn-ea"/>
              </a:rPr>
              <a:t>：</a:t>
            </a:r>
            <a:r>
              <a:rPr lang="zh-CN" altLang="en-US" sz="2800" b="1" dirty="0">
                <a:solidFill>
                  <a:srgbClr val="0000FF"/>
                </a:solidFill>
                <a:latin typeface="Times New Roman" panose="02020603050405020304" pitchFamily="18" charset="0"/>
                <a:ea typeface="楷体_GB2312" panose="02010609030101010101" pitchFamily="49" charset="-122"/>
                <a:sym typeface="+mn-ea"/>
                <a:hlinkClick r:id="rId1" action="ppaction://hlinkfile"/>
              </a:rPr>
              <a:t>https://github.com/Microsoft/ai-edu</a:t>
            </a:r>
            <a:endParaRPr lang="en-US" altLang="zh-CN" sz="2800" b="1" dirty="0">
              <a:solidFill>
                <a:srgbClr val="0000FF"/>
              </a:solidFill>
              <a:latin typeface="Times New Roman" panose="02020603050405020304" pitchFamily="18" charset="0"/>
              <a:ea typeface="楷体_GB2312" panose="02010609030101010101" pitchFamily="49" charset="-122"/>
              <a:cs typeface="+mn-cs"/>
            </a:endParaRPr>
          </a:p>
        </p:txBody>
      </p:sp>
    </p:spTree>
  </p:cSld>
  <p:clrMapOvr>
    <a:masterClrMapping/>
  </p:clrMapOvr>
  <p:transition advTm="375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无人汽车贩卖机</a:t>
            </a:r>
            <a:endParaRPr lang="zh-CN" altLang="en-US"/>
          </a:p>
        </p:txBody>
      </p:sp>
      <p:sp>
        <p:nvSpPr>
          <p:cNvPr id="3" name="内容占位符 2"/>
          <p:cNvSpPr>
            <a:spLocks noGrp="1"/>
          </p:cNvSpPr>
          <p:nvPr>
            <p:ph idx="1"/>
          </p:nvPr>
        </p:nvSpPr>
        <p:spPr>
          <a:xfrm>
            <a:off x="250825" y="908050"/>
            <a:ext cx="8642350" cy="5400675"/>
          </a:xfrm>
        </p:spPr>
        <p:txBody>
          <a:bodyPr/>
          <a:p>
            <a:r>
              <a:rPr lang="zh-CN" altLang="en-US"/>
              <a:t>“天猫汽车无人贩售机”除了智能升降设备以外，</a:t>
            </a:r>
            <a:endParaRPr lang="zh-CN" altLang="en-US"/>
          </a:p>
          <a:p>
            <a:r>
              <a:rPr lang="zh-CN" altLang="en-US"/>
              <a:t>它还有人脸识别系统，只需手机上下单，支付宝完成付款，然后就能到店提车</a:t>
            </a:r>
            <a:endParaRPr lang="zh-CN" altLang="en-US"/>
          </a:p>
        </p:txBody>
      </p:sp>
      <p:pic>
        <p:nvPicPr>
          <p:cNvPr id="4" name="图片 3" descr="无人汽车贩卖机"/>
          <p:cNvPicPr>
            <a:picLocks noChangeAspect="1"/>
          </p:cNvPicPr>
          <p:nvPr/>
        </p:nvPicPr>
        <p:blipFill>
          <a:blip r:embed="rId1"/>
          <a:stretch>
            <a:fillRect/>
          </a:stretch>
        </p:blipFill>
        <p:spPr>
          <a:xfrm>
            <a:off x="544195" y="3134995"/>
            <a:ext cx="4444365" cy="2500630"/>
          </a:xfrm>
          <a:prstGeom prst="rect">
            <a:avLst/>
          </a:prstGeom>
        </p:spPr>
      </p:pic>
      <p:pic>
        <p:nvPicPr>
          <p:cNvPr id="5" name="图片 4" descr="无人汽车贩卖机1"/>
          <p:cNvPicPr>
            <a:picLocks noChangeAspect="1"/>
          </p:cNvPicPr>
          <p:nvPr/>
        </p:nvPicPr>
        <p:blipFill>
          <a:blip r:embed="rId2"/>
          <a:stretch>
            <a:fillRect/>
          </a:stretch>
        </p:blipFill>
        <p:spPr>
          <a:xfrm>
            <a:off x="5432425" y="2294255"/>
            <a:ext cx="3573145" cy="2012950"/>
          </a:xfrm>
          <a:prstGeom prst="rect">
            <a:avLst/>
          </a:prstGeom>
        </p:spPr>
      </p:pic>
      <p:pic>
        <p:nvPicPr>
          <p:cNvPr id="6" name="图片 5" descr="无人汽车贩卖机2"/>
          <p:cNvPicPr>
            <a:picLocks noChangeAspect="1"/>
          </p:cNvPicPr>
          <p:nvPr/>
        </p:nvPicPr>
        <p:blipFill>
          <a:blip r:embed="rId3"/>
          <a:stretch>
            <a:fillRect/>
          </a:stretch>
        </p:blipFill>
        <p:spPr>
          <a:xfrm>
            <a:off x="5467350" y="4504055"/>
            <a:ext cx="3538855" cy="1990725"/>
          </a:xfrm>
          <a:prstGeom prst="rect">
            <a:avLst/>
          </a:prstGeom>
        </p:spPr>
      </p:pic>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无人派件机</a:t>
            </a:r>
            <a:endParaRPr lang="zh-CN" altLang="en-US"/>
          </a:p>
        </p:txBody>
      </p:sp>
      <p:sp>
        <p:nvSpPr>
          <p:cNvPr id="3" name="内容占位符 2"/>
          <p:cNvSpPr>
            <a:spLocks noGrp="1"/>
          </p:cNvSpPr>
          <p:nvPr>
            <p:ph idx="1"/>
          </p:nvPr>
        </p:nvSpPr>
        <p:spPr/>
        <p:txBody>
          <a:bodyPr/>
          <a:p>
            <a:r>
              <a:rPr lang="zh-CN" altLang="en-US"/>
              <a:t>只要在车身的触摸屏上输入提货码，厢门就会自动打开</a:t>
            </a:r>
            <a:endParaRPr lang="zh-CN" altLang="en-US"/>
          </a:p>
        </p:txBody>
      </p:sp>
      <p:pic>
        <p:nvPicPr>
          <p:cNvPr id="4" name="图片 3" descr="无人派件机"/>
          <p:cNvPicPr>
            <a:picLocks noChangeAspect="1"/>
          </p:cNvPicPr>
          <p:nvPr/>
        </p:nvPicPr>
        <p:blipFill>
          <a:blip r:embed="rId1"/>
          <a:stretch>
            <a:fillRect/>
          </a:stretch>
        </p:blipFill>
        <p:spPr>
          <a:xfrm>
            <a:off x="571500" y="2406650"/>
            <a:ext cx="3589020" cy="2007870"/>
          </a:xfrm>
          <a:prstGeom prst="rect">
            <a:avLst/>
          </a:prstGeom>
        </p:spPr>
      </p:pic>
      <p:pic>
        <p:nvPicPr>
          <p:cNvPr id="5" name="图片 4" descr="无人派件机1"/>
          <p:cNvPicPr>
            <a:picLocks noChangeAspect="1"/>
          </p:cNvPicPr>
          <p:nvPr/>
        </p:nvPicPr>
        <p:blipFill>
          <a:blip r:embed="rId2"/>
          <a:stretch>
            <a:fillRect/>
          </a:stretch>
        </p:blipFill>
        <p:spPr>
          <a:xfrm>
            <a:off x="4902200" y="3591560"/>
            <a:ext cx="3810000" cy="2143125"/>
          </a:xfrm>
          <a:prstGeom prst="rect">
            <a:avLst/>
          </a:prstGeom>
        </p:spPr>
      </p:pic>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无人加油站</a:t>
            </a:r>
            <a:endParaRPr lang="zh-CN" altLang="en-US"/>
          </a:p>
        </p:txBody>
      </p:sp>
      <p:sp>
        <p:nvSpPr>
          <p:cNvPr id="3" name="内容占位符 2"/>
          <p:cNvSpPr>
            <a:spLocks noGrp="1"/>
          </p:cNvSpPr>
          <p:nvPr>
            <p:ph idx="1"/>
          </p:nvPr>
        </p:nvSpPr>
        <p:spPr/>
        <p:txBody>
          <a:bodyPr/>
          <a:p>
            <a:r>
              <a:rPr lang="zh-CN" altLang="en-US"/>
              <a:t>不用排队！不用动手！不用结账！</a:t>
            </a:r>
            <a:endParaRPr lang="zh-CN" altLang="en-US"/>
          </a:p>
        </p:txBody>
      </p:sp>
      <p:pic>
        <p:nvPicPr>
          <p:cNvPr id="4" name="图片 3" descr="无人加油站"/>
          <p:cNvPicPr>
            <a:picLocks noChangeAspect="1"/>
          </p:cNvPicPr>
          <p:nvPr/>
        </p:nvPicPr>
        <p:blipFill>
          <a:blip r:embed="rId1"/>
          <a:stretch>
            <a:fillRect/>
          </a:stretch>
        </p:blipFill>
        <p:spPr>
          <a:xfrm>
            <a:off x="2259330" y="1553210"/>
            <a:ext cx="4286250" cy="2409825"/>
          </a:xfrm>
          <a:prstGeom prst="rect">
            <a:avLst/>
          </a:prstGeom>
        </p:spPr>
      </p:pic>
      <p:pic>
        <p:nvPicPr>
          <p:cNvPr id="5" name="图片 4" descr="无人加油站1"/>
          <p:cNvPicPr>
            <a:picLocks noChangeAspect="1"/>
          </p:cNvPicPr>
          <p:nvPr/>
        </p:nvPicPr>
        <p:blipFill>
          <a:blip r:embed="rId2"/>
          <a:stretch>
            <a:fillRect/>
          </a:stretch>
        </p:blipFill>
        <p:spPr>
          <a:xfrm>
            <a:off x="609600" y="4041140"/>
            <a:ext cx="3429000" cy="1924050"/>
          </a:xfrm>
          <a:prstGeom prst="rect">
            <a:avLst/>
          </a:prstGeom>
        </p:spPr>
      </p:pic>
      <p:pic>
        <p:nvPicPr>
          <p:cNvPr id="6" name="图片 5" descr="无人加油站2"/>
          <p:cNvPicPr>
            <a:picLocks noChangeAspect="1"/>
          </p:cNvPicPr>
          <p:nvPr/>
        </p:nvPicPr>
        <p:blipFill>
          <a:blip r:embed="rId3"/>
          <a:stretch>
            <a:fillRect/>
          </a:stretch>
        </p:blipFill>
        <p:spPr>
          <a:xfrm>
            <a:off x="5411470" y="4041140"/>
            <a:ext cx="3425190" cy="1924685"/>
          </a:xfrm>
          <a:prstGeom prst="rect">
            <a:avLst/>
          </a:prstGeom>
        </p:spPr>
      </p:pic>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人工智能的应用范围和领域不断拓展</a:t>
            </a:r>
            <a:endParaRPr lang="zh-CN" altLang="en-US" dirty="0"/>
          </a:p>
        </p:txBody>
      </p:sp>
      <p:sp>
        <p:nvSpPr>
          <p:cNvPr id="4" name="灯片编号占位符 3"/>
          <p:cNvSpPr>
            <a:spLocks noGrp="1"/>
          </p:cNvSpPr>
          <p:nvPr>
            <p:ph type="sldNum" sz="quarter" idx="12"/>
          </p:nvPr>
        </p:nvSpPr>
        <p:spPr/>
        <p:txBody>
          <a:bodyPr/>
          <a:lstStyle/>
          <a:p>
            <a:fld id="{2DE61EF2-E837-B24C-97CB-58901F405DAD}" type="slidenum">
              <a:rPr kumimoji="1" lang="zh-CN" altLang="en-US" sz="1350" smtClean="0"/>
            </a:fld>
            <a:endParaRPr kumimoji="1" lang="zh-CN" altLang="en-US" sz="1350"/>
          </a:p>
        </p:txBody>
      </p:sp>
      <p:sp>
        <p:nvSpPr>
          <p:cNvPr id="5" name="圆角矩形 4"/>
          <p:cNvSpPr/>
          <p:nvPr/>
        </p:nvSpPr>
        <p:spPr bwMode="auto">
          <a:xfrm>
            <a:off x="3636169" y="5564747"/>
            <a:ext cx="1782366" cy="422675"/>
          </a:xfrm>
          <a:prstGeom prst="round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ctr" defTabSz="914400" rtl="0" eaLnBrk="1" fontAlgn="base" latinLnBrk="0" hangingPunct="1">
              <a:lnSpc>
                <a:spcPct val="90000"/>
              </a:lnSpc>
              <a:spcBef>
                <a:spcPct val="0"/>
              </a:spcBef>
              <a:spcAft>
                <a:spcPct val="0"/>
              </a:spcAft>
              <a:buClrTx/>
              <a:buSzTx/>
              <a:buFontTx/>
              <a:buNone/>
            </a:pPr>
            <a:r>
              <a:rPr kumimoji="0" lang="zh-CN" altLang="en-US" sz="2000" b="0" i="0" u="none" strike="noStrike" cap="none" normalizeH="0" baseline="0" dirty="0" smtClean="0">
                <a:ln>
                  <a:noFill/>
                </a:ln>
                <a:solidFill>
                  <a:schemeClr val="bg1"/>
                </a:solidFill>
                <a:effectLst/>
                <a:latin typeface="Arial" panose="020B0604020202020204" pitchFamily="34" charset="0"/>
              </a:rPr>
              <a:t>人工智能应用</a:t>
            </a:r>
            <a:endParaRPr kumimoji="0" lang="zh-CN" altLang="en-US" sz="2000" b="0" i="0" u="none" strike="noStrike" cap="none" normalizeH="0" baseline="0" dirty="0" smtClean="0">
              <a:ln>
                <a:noFill/>
              </a:ln>
              <a:solidFill>
                <a:schemeClr val="bg1"/>
              </a:solidFill>
              <a:effectLst/>
              <a:latin typeface="Arial" panose="020B0604020202020204" pitchFamily="34" charset="0"/>
            </a:endParaRPr>
          </a:p>
        </p:txBody>
      </p:sp>
      <p:sp>
        <p:nvSpPr>
          <p:cNvPr id="6" name="椭圆 5"/>
          <p:cNvSpPr/>
          <p:nvPr/>
        </p:nvSpPr>
        <p:spPr bwMode="auto">
          <a:xfrm>
            <a:off x="2409482" y="4869554"/>
            <a:ext cx="1164431" cy="635794"/>
          </a:xfrm>
          <a:prstGeom prst="ellipse">
            <a:avLst/>
          </a:prstGeom>
          <a:solidFill>
            <a:srgbClr val="C16FB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indent="0" algn="ctr" defTabSz="914400" rtl="0" eaLnBrk="1" fontAlgn="base" latinLnBrk="0" hangingPunct="1">
              <a:lnSpc>
                <a:spcPct val="90000"/>
              </a:lnSpc>
              <a:spcBef>
                <a:spcPct val="0"/>
              </a:spcBef>
              <a:spcAft>
                <a:spcPct val="0"/>
              </a:spcAft>
              <a:buClrTx/>
              <a:buSzTx/>
              <a:buFontTx/>
              <a:buNone/>
            </a:pPr>
            <a:r>
              <a:rPr kumimoji="0" lang="zh-CN" altLang="en-US" sz="2000" b="0" i="0" u="none" strike="noStrike" cap="none" normalizeH="0" baseline="0" dirty="0" smtClean="0">
                <a:ln>
                  <a:noFill/>
                </a:ln>
                <a:solidFill>
                  <a:schemeClr val="bg1"/>
                </a:solidFill>
                <a:effectLst/>
                <a:latin typeface="宋体" panose="02010600030101010101" pitchFamily="2" charset="-122"/>
                <a:ea typeface="宋体" panose="02010600030101010101" pitchFamily="2" charset="-122"/>
              </a:rPr>
              <a:t>图像识别</a:t>
            </a:r>
            <a:endParaRPr kumimoji="0" lang="zh-CN" altLang="en-US" sz="2000" b="0" i="0" u="none" strike="noStrike" cap="none" normalizeH="0" baseline="0" dirty="0" smtClean="0">
              <a:ln>
                <a:noFill/>
              </a:ln>
              <a:solidFill>
                <a:schemeClr val="bg1"/>
              </a:solidFill>
              <a:effectLst/>
              <a:latin typeface="宋体" panose="02010600030101010101" pitchFamily="2" charset="-122"/>
              <a:ea typeface="宋体" panose="02010600030101010101" pitchFamily="2" charset="-122"/>
            </a:endParaRPr>
          </a:p>
        </p:txBody>
      </p:sp>
      <p:sp>
        <p:nvSpPr>
          <p:cNvPr id="8" name="椭圆 7"/>
          <p:cNvSpPr/>
          <p:nvPr/>
        </p:nvSpPr>
        <p:spPr bwMode="auto">
          <a:xfrm>
            <a:off x="3461657" y="4425800"/>
            <a:ext cx="1164431" cy="635794"/>
          </a:xfrm>
          <a:prstGeom prst="ellipse">
            <a:avLst/>
          </a:prstGeom>
          <a:solidFill>
            <a:srgbClr val="C16FB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defTabSz="914400" fontAlgn="base">
              <a:lnSpc>
                <a:spcPct val="90000"/>
              </a:lnSpc>
              <a:spcBef>
                <a:spcPct val="0"/>
              </a:spcBef>
              <a:spcAft>
                <a:spcPct val="0"/>
              </a:spcAft>
            </a:pPr>
            <a:r>
              <a:rPr lang="zh-CN" altLang="en-US" sz="2000" dirty="0">
                <a:solidFill>
                  <a:schemeClr val="bg1"/>
                </a:solidFill>
                <a:latin typeface="宋体" panose="02010600030101010101" pitchFamily="2" charset="-122"/>
                <a:ea typeface="宋体" panose="02010600030101010101" pitchFamily="2" charset="-122"/>
              </a:rPr>
              <a:t>语音识别</a:t>
            </a:r>
            <a:endParaRPr lang="zh-CN" altLang="en-US" sz="2000" dirty="0">
              <a:solidFill>
                <a:schemeClr val="bg1"/>
              </a:solidFill>
              <a:latin typeface="宋体" panose="02010600030101010101" pitchFamily="2" charset="-122"/>
              <a:ea typeface="宋体" panose="02010600030101010101" pitchFamily="2" charset="-122"/>
            </a:endParaRPr>
          </a:p>
        </p:txBody>
      </p:sp>
      <p:sp>
        <p:nvSpPr>
          <p:cNvPr id="9" name="椭圆 8"/>
          <p:cNvSpPr/>
          <p:nvPr/>
        </p:nvSpPr>
        <p:spPr bwMode="auto">
          <a:xfrm>
            <a:off x="4679156" y="4455616"/>
            <a:ext cx="1164431" cy="635794"/>
          </a:xfrm>
          <a:prstGeom prst="ellipse">
            <a:avLst/>
          </a:prstGeom>
          <a:solidFill>
            <a:srgbClr val="C16FB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defTabSz="914400" fontAlgn="base">
              <a:lnSpc>
                <a:spcPct val="90000"/>
              </a:lnSpc>
              <a:spcBef>
                <a:spcPct val="0"/>
              </a:spcBef>
              <a:spcAft>
                <a:spcPct val="0"/>
              </a:spcAft>
            </a:pPr>
            <a:r>
              <a:rPr lang="zh-CN" altLang="en-US" sz="2000" dirty="0">
                <a:solidFill>
                  <a:schemeClr val="bg1"/>
                </a:solidFill>
                <a:latin typeface="宋体" panose="02010600030101010101" pitchFamily="2" charset="-122"/>
                <a:ea typeface="宋体" panose="02010600030101010101" pitchFamily="2" charset="-122"/>
              </a:rPr>
              <a:t>文字识别</a:t>
            </a:r>
            <a:endParaRPr lang="zh-CN" altLang="en-US" sz="2000" dirty="0">
              <a:solidFill>
                <a:schemeClr val="bg1"/>
              </a:solidFill>
              <a:latin typeface="宋体" panose="02010600030101010101" pitchFamily="2" charset="-122"/>
              <a:ea typeface="宋体" panose="02010600030101010101" pitchFamily="2" charset="-122"/>
            </a:endParaRPr>
          </a:p>
        </p:txBody>
      </p:sp>
      <p:sp>
        <p:nvSpPr>
          <p:cNvPr id="10" name="椭圆 9"/>
          <p:cNvSpPr/>
          <p:nvPr/>
        </p:nvSpPr>
        <p:spPr bwMode="auto">
          <a:xfrm>
            <a:off x="5641181" y="4966502"/>
            <a:ext cx="1164431" cy="635794"/>
          </a:xfrm>
          <a:prstGeom prst="ellipse">
            <a:avLst/>
          </a:prstGeom>
          <a:solidFill>
            <a:srgbClr val="C16FB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algn="ctr" defTabSz="914400" fontAlgn="base">
              <a:lnSpc>
                <a:spcPct val="90000"/>
              </a:lnSpc>
              <a:spcBef>
                <a:spcPct val="0"/>
              </a:spcBef>
              <a:spcAft>
                <a:spcPct val="0"/>
              </a:spcAft>
            </a:pPr>
            <a:r>
              <a:rPr lang="zh-CN" altLang="en-US" sz="2000" dirty="0">
                <a:solidFill>
                  <a:schemeClr val="bg1"/>
                </a:solidFill>
                <a:latin typeface="宋体" panose="02010600030101010101" pitchFamily="2" charset="-122"/>
                <a:ea typeface="宋体" panose="02010600030101010101" pitchFamily="2" charset="-122"/>
              </a:rPr>
              <a:t>其他信号识别</a:t>
            </a:r>
            <a:endParaRPr lang="zh-CN" altLang="en-US" sz="2000" dirty="0">
              <a:solidFill>
                <a:schemeClr val="bg1"/>
              </a:solidFill>
              <a:latin typeface="宋体" panose="02010600030101010101" pitchFamily="2" charset="-122"/>
              <a:ea typeface="宋体" panose="02010600030101010101" pitchFamily="2" charset="-122"/>
            </a:endParaRPr>
          </a:p>
        </p:txBody>
      </p:sp>
      <p:sp>
        <p:nvSpPr>
          <p:cNvPr id="7" name="椭圆 6"/>
          <p:cNvSpPr/>
          <p:nvPr/>
        </p:nvSpPr>
        <p:spPr bwMode="auto">
          <a:xfrm>
            <a:off x="1728788" y="2545202"/>
            <a:ext cx="742950" cy="609004"/>
          </a:xfrm>
          <a:prstGeom prst="ellipse">
            <a:avLst/>
          </a:prstGeom>
          <a:solidFill>
            <a:srgbClr val="FF911C"/>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无人驾驶</a:t>
            </a:r>
            <a:endParaRPr lang="zh-CN" altLang="en-US" sz="1200" dirty="0">
              <a:solidFill>
                <a:schemeClr val="bg1"/>
              </a:solidFill>
              <a:latin typeface="Arial" panose="020B0604020202020204" pitchFamily="34" charset="0"/>
            </a:endParaRPr>
          </a:p>
        </p:txBody>
      </p:sp>
      <p:sp>
        <p:nvSpPr>
          <p:cNvPr id="12" name="椭圆 11"/>
          <p:cNvSpPr/>
          <p:nvPr/>
        </p:nvSpPr>
        <p:spPr bwMode="auto">
          <a:xfrm>
            <a:off x="1259597" y="4409777"/>
            <a:ext cx="742950" cy="609004"/>
          </a:xfrm>
          <a:prstGeom prst="ellipse">
            <a:avLst/>
          </a:prstGeom>
          <a:solidFill>
            <a:srgbClr val="FF911C"/>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人脸识别</a:t>
            </a:r>
            <a:endParaRPr lang="zh-CN" altLang="en-US" sz="1200" dirty="0">
              <a:solidFill>
                <a:schemeClr val="bg1"/>
              </a:solidFill>
              <a:latin typeface="Arial" panose="020B0604020202020204" pitchFamily="34" charset="0"/>
            </a:endParaRPr>
          </a:p>
        </p:txBody>
      </p:sp>
      <p:pic>
        <p:nvPicPr>
          <p:cNvPr id="11" name="图片 10"/>
          <p:cNvPicPr>
            <a:picLocks noChangeAspect="1"/>
          </p:cNvPicPr>
          <p:nvPr/>
        </p:nvPicPr>
        <p:blipFill>
          <a:blip r:embed="rId1"/>
          <a:stretch>
            <a:fillRect/>
          </a:stretch>
        </p:blipFill>
        <p:spPr>
          <a:xfrm>
            <a:off x="331516" y="3599520"/>
            <a:ext cx="1092202" cy="686800"/>
          </a:xfrm>
          <a:prstGeom prst="rect">
            <a:avLst/>
          </a:prstGeom>
        </p:spPr>
      </p:pic>
      <p:sp>
        <p:nvSpPr>
          <p:cNvPr id="14" name="椭圆 13"/>
          <p:cNvSpPr/>
          <p:nvPr/>
        </p:nvSpPr>
        <p:spPr bwMode="auto">
          <a:xfrm>
            <a:off x="1894880" y="3965577"/>
            <a:ext cx="742950" cy="609004"/>
          </a:xfrm>
          <a:prstGeom prst="ellipse">
            <a:avLst/>
          </a:prstGeom>
          <a:solidFill>
            <a:schemeClr val="accent1">
              <a:lumMod val="75000"/>
              <a:alpha val="39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场景感知</a:t>
            </a:r>
            <a:endParaRPr lang="zh-CN" altLang="en-US" sz="1200" dirty="0">
              <a:solidFill>
                <a:schemeClr val="bg1"/>
              </a:solidFill>
              <a:latin typeface="Arial" panose="020B0604020202020204" pitchFamily="34" charset="0"/>
            </a:endParaRPr>
          </a:p>
        </p:txBody>
      </p:sp>
      <p:sp>
        <p:nvSpPr>
          <p:cNvPr id="15" name="椭圆 14"/>
          <p:cNvSpPr/>
          <p:nvPr/>
        </p:nvSpPr>
        <p:spPr bwMode="auto">
          <a:xfrm>
            <a:off x="1631072" y="3295019"/>
            <a:ext cx="742950" cy="609004"/>
          </a:xfrm>
          <a:prstGeom prst="ellipse">
            <a:avLst/>
          </a:prstGeom>
          <a:solidFill>
            <a:srgbClr val="C0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气象预报</a:t>
            </a:r>
            <a:endParaRPr lang="zh-CN" altLang="en-US" sz="1200" dirty="0">
              <a:solidFill>
                <a:schemeClr val="bg1"/>
              </a:solidFill>
              <a:latin typeface="Arial" panose="020B0604020202020204" pitchFamily="34" charset="0"/>
            </a:endParaRPr>
          </a:p>
        </p:txBody>
      </p:sp>
      <p:sp>
        <p:nvSpPr>
          <p:cNvPr id="16" name="椭圆 15"/>
          <p:cNvSpPr/>
          <p:nvPr/>
        </p:nvSpPr>
        <p:spPr bwMode="auto">
          <a:xfrm>
            <a:off x="3375191" y="3325376"/>
            <a:ext cx="742950" cy="609004"/>
          </a:xfrm>
          <a:prstGeom prst="ellipse">
            <a:avLst/>
          </a:prstGeom>
          <a:solidFill>
            <a:schemeClr val="accent1">
              <a:lumMod val="75000"/>
              <a:alpha val="39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文献筛选</a:t>
            </a:r>
            <a:endParaRPr lang="zh-CN" altLang="en-US" sz="1200" dirty="0">
              <a:solidFill>
                <a:schemeClr val="bg1"/>
              </a:solidFill>
              <a:latin typeface="Arial" panose="020B0604020202020204" pitchFamily="34" charset="0"/>
            </a:endParaRPr>
          </a:p>
        </p:txBody>
      </p:sp>
      <p:pic>
        <p:nvPicPr>
          <p:cNvPr id="13" name="图片 12"/>
          <p:cNvPicPr>
            <a:picLocks noChangeAspect="1"/>
          </p:cNvPicPr>
          <p:nvPr/>
        </p:nvPicPr>
        <p:blipFill>
          <a:blip r:embed="rId2"/>
          <a:stretch>
            <a:fillRect/>
          </a:stretch>
        </p:blipFill>
        <p:spPr>
          <a:xfrm>
            <a:off x="276335" y="1628238"/>
            <a:ext cx="1737782" cy="850622"/>
          </a:xfrm>
          <a:prstGeom prst="rect">
            <a:avLst/>
          </a:prstGeom>
        </p:spPr>
      </p:pic>
      <p:sp>
        <p:nvSpPr>
          <p:cNvPr id="18" name="椭圆 17"/>
          <p:cNvSpPr/>
          <p:nvPr/>
        </p:nvSpPr>
        <p:spPr bwMode="auto">
          <a:xfrm>
            <a:off x="2479038" y="3154205"/>
            <a:ext cx="742950" cy="609004"/>
          </a:xfrm>
          <a:prstGeom prst="ellipse">
            <a:avLst/>
          </a:prstGeom>
          <a:solidFill>
            <a:srgbClr val="C0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污染预报</a:t>
            </a:r>
            <a:endParaRPr lang="zh-CN" altLang="en-US" sz="1200" dirty="0">
              <a:solidFill>
                <a:schemeClr val="bg1"/>
              </a:solidFill>
              <a:latin typeface="Arial" panose="020B0604020202020204" pitchFamily="34" charset="0"/>
            </a:endParaRPr>
          </a:p>
        </p:txBody>
      </p:sp>
      <p:sp>
        <p:nvSpPr>
          <p:cNvPr id="19" name="椭圆 18"/>
          <p:cNvSpPr/>
          <p:nvPr/>
        </p:nvSpPr>
        <p:spPr bwMode="auto">
          <a:xfrm>
            <a:off x="4339540" y="2781524"/>
            <a:ext cx="864237" cy="609004"/>
          </a:xfrm>
          <a:prstGeom prst="ellipse">
            <a:avLst/>
          </a:prstGeom>
          <a:solidFill>
            <a:schemeClr val="accent1">
              <a:lumMod val="75000"/>
              <a:alpha val="39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医学影像分析</a:t>
            </a:r>
            <a:endParaRPr lang="zh-CN" altLang="en-US" sz="1200" dirty="0">
              <a:solidFill>
                <a:schemeClr val="bg1"/>
              </a:solidFill>
              <a:latin typeface="Arial" panose="020B0604020202020204" pitchFamily="34" charset="0"/>
            </a:endParaRPr>
          </a:p>
        </p:txBody>
      </p:sp>
      <p:pic>
        <p:nvPicPr>
          <p:cNvPr id="17" name="图片 16"/>
          <p:cNvPicPr>
            <a:picLocks noChangeAspect="1"/>
          </p:cNvPicPr>
          <p:nvPr/>
        </p:nvPicPr>
        <p:blipFill>
          <a:blip r:embed="rId3"/>
          <a:stretch>
            <a:fillRect/>
          </a:stretch>
        </p:blipFill>
        <p:spPr>
          <a:xfrm>
            <a:off x="2601869" y="1618549"/>
            <a:ext cx="904168" cy="687167"/>
          </a:xfrm>
          <a:prstGeom prst="rect">
            <a:avLst/>
          </a:prstGeom>
        </p:spPr>
      </p:pic>
      <p:sp>
        <p:nvSpPr>
          <p:cNvPr id="21" name="椭圆 20"/>
          <p:cNvSpPr/>
          <p:nvPr/>
        </p:nvSpPr>
        <p:spPr bwMode="auto">
          <a:xfrm>
            <a:off x="2763086" y="2456682"/>
            <a:ext cx="742950" cy="609004"/>
          </a:xfrm>
          <a:prstGeom prst="ellipse">
            <a:avLst/>
          </a:prstGeom>
          <a:solidFill>
            <a:srgbClr val="FF911C"/>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虹膜识别</a:t>
            </a:r>
            <a:endParaRPr lang="zh-CN" altLang="en-US" sz="1200" dirty="0">
              <a:solidFill>
                <a:schemeClr val="bg1"/>
              </a:solidFill>
              <a:latin typeface="Arial" panose="020B0604020202020204" pitchFamily="34" charset="0"/>
            </a:endParaRPr>
          </a:p>
        </p:txBody>
      </p:sp>
      <p:sp>
        <p:nvSpPr>
          <p:cNvPr id="22" name="椭圆 21"/>
          <p:cNvSpPr/>
          <p:nvPr/>
        </p:nvSpPr>
        <p:spPr bwMode="auto">
          <a:xfrm>
            <a:off x="4463094" y="3425249"/>
            <a:ext cx="742950" cy="609004"/>
          </a:xfrm>
          <a:prstGeom prst="ellipse">
            <a:avLst/>
          </a:prstGeom>
          <a:solidFill>
            <a:schemeClr val="accent1">
              <a:lumMod val="75000"/>
              <a:alpha val="39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视频监控</a:t>
            </a:r>
            <a:endParaRPr lang="zh-CN" altLang="en-US" sz="1200" dirty="0">
              <a:solidFill>
                <a:schemeClr val="bg1"/>
              </a:solidFill>
              <a:latin typeface="Arial" panose="020B0604020202020204" pitchFamily="34" charset="0"/>
            </a:endParaRPr>
          </a:p>
        </p:txBody>
      </p:sp>
      <p:sp>
        <p:nvSpPr>
          <p:cNvPr id="23" name="椭圆 22"/>
          <p:cNvSpPr/>
          <p:nvPr/>
        </p:nvSpPr>
        <p:spPr bwMode="auto">
          <a:xfrm>
            <a:off x="5347497" y="2816245"/>
            <a:ext cx="871466" cy="609004"/>
          </a:xfrm>
          <a:prstGeom prst="ellipse">
            <a:avLst/>
          </a:prstGeom>
          <a:solidFill>
            <a:srgbClr val="FF911C"/>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计算机春联</a:t>
            </a:r>
            <a:endParaRPr lang="zh-CN" altLang="en-US" sz="1200" dirty="0">
              <a:solidFill>
                <a:schemeClr val="bg1"/>
              </a:solidFill>
              <a:latin typeface="Arial" panose="020B0604020202020204" pitchFamily="34" charset="0"/>
            </a:endParaRPr>
          </a:p>
        </p:txBody>
      </p:sp>
      <p:pic>
        <p:nvPicPr>
          <p:cNvPr id="20" name="图片 19"/>
          <p:cNvPicPr>
            <a:picLocks noChangeAspect="1"/>
          </p:cNvPicPr>
          <p:nvPr/>
        </p:nvPicPr>
        <p:blipFill>
          <a:blip r:embed="rId4"/>
          <a:stretch>
            <a:fillRect/>
          </a:stretch>
        </p:blipFill>
        <p:spPr>
          <a:xfrm>
            <a:off x="6679252" y="1428455"/>
            <a:ext cx="821429" cy="1792857"/>
          </a:xfrm>
          <a:prstGeom prst="rect">
            <a:avLst/>
          </a:prstGeom>
        </p:spPr>
      </p:pic>
      <p:pic>
        <p:nvPicPr>
          <p:cNvPr id="25" name="图片 24"/>
          <p:cNvPicPr>
            <a:picLocks noChangeAspect="1"/>
          </p:cNvPicPr>
          <p:nvPr/>
        </p:nvPicPr>
        <p:blipFill>
          <a:blip r:embed="rId5"/>
          <a:stretch>
            <a:fillRect/>
          </a:stretch>
        </p:blipFill>
        <p:spPr>
          <a:xfrm>
            <a:off x="7586216" y="2402858"/>
            <a:ext cx="1307143" cy="1607143"/>
          </a:xfrm>
          <a:prstGeom prst="rect">
            <a:avLst/>
          </a:prstGeom>
        </p:spPr>
      </p:pic>
      <p:sp>
        <p:nvSpPr>
          <p:cNvPr id="27" name="椭圆 26"/>
          <p:cNvSpPr/>
          <p:nvPr/>
        </p:nvSpPr>
        <p:spPr bwMode="auto">
          <a:xfrm>
            <a:off x="5550998" y="3671395"/>
            <a:ext cx="859716" cy="609004"/>
          </a:xfrm>
          <a:prstGeom prst="ellipse">
            <a:avLst/>
          </a:prstGeom>
          <a:solidFill>
            <a:schemeClr val="accent1">
              <a:lumMod val="75000"/>
              <a:alpha val="39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手写数字识别</a:t>
            </a:r>
            <a:endParaRPr lang="zh-CN" altLang="en-US" sz="1200" dirty="0">
              <a:solidFill>
                <a:schemeClr val="bg1"/>
              </a:solidFill>
              <a:latin typeface="Arial" panose="020B0604020202020204" pitchFamily="34" charset="0"/>
            </a:endParaRPr>
          </a:p>
        </p:txBody>
      </p:sp>
      <p:sp>
        <p:nvSpPr>
          <p:cNvPr id="28" name="椭圆 27"/>
          <p:cNvSpPr/>
          <p:nvPr/>
        </p:nvSpPr>
        <p:spPr bwMode="auto">
          <a:xfrm>
            <a:off x="4969550" y="2256035"/>
            <a:ext cx="1056184" cy="466944"/>
          </a:xfrm>
          <a:prstGeom prst="ellipse">
            <a:avLst/>
          </a:prstGeom>
          <a:solidFill>
            <a:schemeClr val="accent1">
              <a:lumMod val="75000"/>
              <a:alpha val="39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智能交通</a:t>
            </a:r>
            <a:endParaRPr lang="zh-CN" altLang="en-US" sz="1200" dirty="0">
              <a:solidFill>
                <a:schemeClr val="bg1"/>
              </a:solidFill>
              <a:latin typeface="Arial" panose="020B0604020202020204" pitchFamily="34" charset="0"/>
            </a:endParaRPr>
          </a:p>
        </p:txBody>
      </p:sp>
      <p:sp>
        <p:nvSpPr>
          <p:cNvPr id="29" name="椭圆 28"/>
          <p:cNvSpPr/>
          <p:nvPr/>
        </p:nvSpPr>
        <p:spPr bwMode="auto">
          <a:xfrm>
            <a:off x="6446939" y="3802976"/>
            <a:ext cx="1073087" cy="395486"/>
          </a:xfrm>
          <a:prstGeom prst="ellipse">
            <a:avLst/>
          </a:prstGeom>
          <a:solidFill>
            <a:schemeClr val="accent1">
              <a:lumMod val="75000"/>
              <a:alpha val="39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智能客服</a:t>
            </a:r>
            <a:endParaRPr lang="zh-CN" altLang="en-US" sz="1200" dirty="0">
              <a:solidFill>
                <a:schemeClr val="bg1"/>
              </a:solidFill>
              <a:latin typeface="Arial" panose="020B0604020202020204" pitchFamily="34" charset="0"/>
            </a:endParaRPr>
          </a:p>
        </p:txBody>
      </p:sp>
      <p:pic>
        <p:nvPicPr>
          <p:cNvPr id="3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1417" y="4731392"/>
            <a:ext cx="2000204" cy="104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椭圆 30"/>
          <p:cNvSpPr/>
          <p:nvPr/>
        </p:nvSpPr>
        <p:spPr bwMode="auto">
          <a:xfrm>
            <a:off x="6417341" y="4290456"/>
            <a:ext cx="1073087" cy="492057"/>
          </a:xfrm>
          <a:prstGeom prst="ellipse">
            <a:avLst/>
          </a:prstGeom>
          <a:solidFill>
            <a:srgbClr val="FF911C"/>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智能庭审记录</a:t>
            </a:r>
            <a:endParaRPr lang="zh-CN" altLang="en-US" sz="1200" dirty="0">
              <a:solidFill>
                <a:schemeClr val="bg1"/>
              </a:solidFill>
              <a:latin typeface="Arial" panose="020B0604020202020204" pitchFamily="34" charset="0"/>
            </a:endParaRPr>
          </a:p>
        </p:txBody>
      </p:sp>
      <p:sp>
        <p:nvSpPr>
          <p:cNvPr id="32" name="椭圆 31"/>
          <p:cNvSpPr/>
          <p:nvPr/>
        </p:nvSpPr>
        <p:spPr bwMode="auto">
          <a:xfrm>
            <a:off x="3794190" y="2160101"/>
            <a:ext cx="864237" cy="609004"/>
          </a:xfrm>
          <a:prstGeom prst="ellipse">
            <a:avLst/>
          </a:prstGeom>
          <a:solidFill>
            <a:srgbClr val="FF911C"/>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a:solidFill>
                  <a:schemeClr val="bg1"/>
                </a:solidFill>
                <a:latin typeface="Arial" panose="020B0604020202020204" pitchFamily="34" charset="0"/>
              </a:rPr>
              <a:t>小米基因筛选</a:t>
            </a:r>
            <a:endParaRPr lang="zh-CN" altLang="en-US" sz="1200" dirty="0">
              <a:solidFill>
                <a:schemeClr val="bg1"/>
              </a:solidFill>
              <a:latin typeface="Arial" panose="020B0604020202020204" pitchFamily="34" charset="0"/>
            </a:endParaRPr>
          </a:p>
        </p:txBody>
      </p:sp>
      <p:pic>
        <p:nvPicPr>
          <p:cNvPr id="26" name="图片 25"/>
          <p:cNvPicPr>
            <a:picLocks noChangeAspect="1"/>
          </p:cNvPicPr>
          <p:nvPr/>
        </p:nvPicPr>
        <p:blipFill>
          <a:blip r:embed="rId7"/>
          <a:stretch>
            <a:fillRect/>
          </a:stretch>
        </p:blipFill>
        <p:spPr>
          <a:xfrm>
            <a:off x="4286675" y="1534109"/>
            <a:ext cx="940338" cy="571889"/>
          </a:xfrm>
          <a:prstGeom prst="rect">
            <a:avLst/>
          </a:prstGeom>
        </p:spPr>
      </p:pic>
      <p:cxnSp>
        <p:nvCxnSpPr>
          <p:cNvPr id="24" name="曲线连接符 23"/>
          <p:cNvCxnSpPr>
            <a:stCxn id="5" idx="1"/>
          </p:cNvCxnSpPr>
          <p:nvPr/>
        </p:nvCxnSpPr>
        <p:spPr bwMode="auto">
          <a:xfrm rot="10800000">
            <a:off x="3169211" y="5464877"/>
            <a:ext cx="466958" cy="311209"/>
          </a:xfrm>
          <a:prstGeom prst="curvedConnector3">
            <a:avLst>
              <a:gd name="adj1" fmla="val 50000"/>
            </a:avLst>
          </a:prstGeom>
          <a:noFill/>
          <a:ln w="25400" cap="flat" cmpd="sng" algn="ctr">
            <a:solidFill>
              <a:schemeClr val="accent1"/>
            </a:solidFill>
            <a:prstDash val="solid"/>
            <a:round/>
            <a:headEnd type="none" w="med" len="med"/>
            <a:tailEnd type="triangle"/>
          </a:ln>
          <a:effectLst/>
        </p:spPr>
      </p:cxnSp>
      <p:cxnSp>
        <p:nvCxnSpPr>
          <p:cNvPr id="35" name="曲线连接符 34"/>
          <p:cNvCxnSpPr>
            <a:stCxn id="5" idx="0"/>
            <a:endCxn id="8" idx="4"/>
          </p:cNvCxnSpPr>
          <p:nvPr/>
        </p:nvCxnSpPr>
        <p:spPr bwMode="auto">
          <a:xfrm rot="16200000" flipV="1">
            <a:off x="4034036" y="5071431"/>
            <a:ext cx="503154" cy="483479"/>
          </a:xfrm>
          <a:prstGeom prst="curvedConnector3">
            <a:avLst>
              <a:gd name="adj1" fmla="val 50000"/>
            </a:avLst>
          </a:prstGeom>
          <a:noFill/>
          <a:ln w="25400" cap="flat" cmpd="sng" algn="ctr">
            <a:solidFill>
              <a:schemeClr val="accent1"/>
            </a:solidFill>
            <a:prstDash val="solid"/>
            <a:round/>
            <a:headEnd type="none" w="med" len="med"/>
            <a:tailEnd type="triangle"/>
          </a:ln>
          <a:effectLst/>
        </p:spPr>
      </p:cxnSp>
      <p:cxnSp>
        <p:nvCxnSpPr>
          <p:cNvPr id="38" name="曲线连接符 37"/>
          <p:cNvCxnSpPr>
            <a:stCxn id="5" idx="0"/>
            <a:endCxn id="9" idx="4"/>
          </p:cNvCxnSpPr>
          <p:nvPr/>
        </p:nvCxnSpPr>
        <p:spPr bwMode="auto">
          <a:xfrm rot="5400000" flipH="1" flipV="1">
            <a:off x="4657694" y="4961069"/>
            <a:ext cx="473338" cy="734021"/>
          </a:xfrm>
          <a:prstGeom prst="curvedConnector3">
            <a:avLst>
              <a:gd name="adj1" fmla="val 50000"/>
            </a:avLst>
          </a:prstGeom>
          <a:noFill/>
          <a:ln w="25400" cap="flat" cmpd="sng" algn="ctr">
            <a:solidFill>
              <a:schemeClr val="accent1"/>
            </a:solidFill>
            <a:prstDash val="solid"/>
            <a:round/>
            <a:headEnd type="none" w="med" len="med"/>
            <a:tailEnd type="triangle"/>
          </a:ln>
          <a:effectLst/>
        </p:spPr>
      </p:cxnSp>
      <p:cxnSp>
        <p:nvCxnSpPr>
          <p:cNvPr id="41" name="曲线连接符 40"/>
          <p:cNvCxnSpPr>
            <a:stCxn id="5" idx="3"/>
            <a:endCxn id="10" idx="4"/>
          </p:cNvCxnSpPr>
          <p:nvPr/>
        </p:nvCxnSpPr>
        <p:spPr bwMode="auto">
          <a:xfrm flipV="1">
            <a:off x="5418535" y="5602295"/>
            <a:ext cx="804863" cy="173790"/>
          </a:xfrm>
          <a:prstGeom prst="curvedConnector2">
            <a:avLst/>
          </a:prstGeom>
          <a:noFill/>
          <a:ln w="25400" cap="flat" cmpd="sng" algn="ctr">
            <a:solidFill>
              <a:schemeClr val="accent1"/>
            </a:solidFill>
            <a:prstDash val="solid"/>
            <a:round/>
            <a:headEnd type="none" w="med" len="med"/>
            <a:tailEnd type="triangle"/>
          </a:ln>
          <a:effectLst/>
        </p:spPr>
      </p:cxnSp>
      <p:sp>
        <p:nvSpPr>
          <p:cNvPr id="36" name="椭圆 35"/>
          <p:cNvSpPr/>
          <p:nvPr/>
        </p:nvSpPr>
        <p:spPr bwMode="auto">
          <a:xfrm>
            <a:off x="2777877" y="3950126"/>
            <a:ext cx="742950" cy="609004"/>
          </a:xfrm>
          <a:prstGeom prst="ellipse">
            <a:avLst/>
          </a:prstGeom>
          <a:solidFill>
            <a:srgbClr val="C0000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smtClean="0">
                <a:solidFill>
                  <a:schemeClr val="bg1"/>
                </a:solidFill>
                <a:latin typeface="Arial" panose="020B0604020202020204" pitchFamily="34" charset="0"/>
              </a:rPr>
              <a:t>网络</a:t>
            </a:r>
            <a:r>
              <a:rPr lang="zh-CN" altLang="en-US" sz="1200" dirty="0">
                <a:solidFill>
                  <a:schemeClr val="bg1"/>
                </a:solidFill>
                <a:latin typeface="Arial" panose="020B0604020202020204" pitchFamily="34" charset="0"/>
              </a:rPr>
              <a:t>安全</a:t>
            </a:r>
            <a:endParaRPr lang="zh-CN" altLang="en-US" sz="1200" dirty="0">
              <a:solidFill>
                <a:schemeClr val="bg1"/>
              </a:solidFill>
              <a:latin typeface="Arial" panose="020B0604020202020204" pitchFamily="34" charset="0"/>
            </a:endParaRPr>
          </a:p>
        </p:txBody>
      </p:sp>
      <p:sp>
        <p:nvSpPr>
          <p:cNvPr id="37" name="椭圆 36"/>
          <p:cNvSpPr/>
          <p:nvPr/>
        </p:nvSpPr>
        <p:spPr bwMode="auto">
          <a:xfrm>
            <a:off x="6480864" y="3160875"/>
            <a:ext cx="871466" cy="609004"/>
          </a:xfrm>
          <a:prstGeom prst="ellipse">
            <a:avLst/>
          </a:prstGeom>
          <a:solidFill>
            <a:srgbClr val="FF911C"/>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defTabSz="914400" fontAlgn="base">
              <a:lnSpc>
                <a:spcPct val="90000"/>
              </a:lnSpc>
              <a:spcBef>
                <a:spcPct val="0"/>
              </a:spcBef>
              <a:spcAft>
                <a:spcPct val="0"/>
              </a:spcAft>
            </a:pPr>
            <a:r>
              <a:rPr lang="zh-CN" altLang="en-US" sz="1200" dirty="0" smtClean="0">
                <a:solidFill>
                  <a:schemeClr val="bg1"/>
                </a:solidFill>
                <a:latin typeface="Arial" panose="020B0604020202020204" pitchFamily="34" charset="0"/>
              </a:rPr>
              <a:t>计算机写</a:t>
            </a:r>
            <a:r>
              <a:rPr lang="zh-CN" altLang="en-US" sz="1200" dirty="0">
                <a:solidFill>
                  <a:schemeClr val="bg1"/>
                </a:solidFill>
                <a:latin typeface="Arial" panose="020B0604020202020204" pitchFamily="34" charset="0"/>
              </a:rPr>
              <a:t>诗</a:t>
            </a:r>
            <a:endParaRPr lang="zh-CN" altLang="en-US" sz="1200" dirty="0">
              <a:solidFill>
                <a:schemeClr val="bg1"/>
              </a:solidFill>
              <a:latin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万物皆有</a:t>
            </a:r>
            <a:r>
              <a:rPr lang="en-US" altLang="zh-CN"/>
              <a:t>AI</a:t>
            </a:r>
            <a:endParaRPr lang="en-US" altLang="zh-CN"/>
          </a:p>
        </p:txBody>
      </p:sp>
      <p:sp>
        <p:nvSpPr>
          <p:cNvPr id="3" name="内容占位符 2"/>
          <p:cNvSpPr>
            <a:spLocks noGrp="1"/>
          </p:cNvSpPr>
          <p:nvPr>
            <p:ph idx="1"/>
          </p:nvPr>
        </p:nvSpPr>
        <p:spPr>
          <a:xfrm>
            <a:off x="250825" y="3401695"/>
            <a:ext cx="8642350" cy="2907030"/>
          </a:xfrm>
        </p:spPr>
        <p:txBody>
          <a:bodyPr/>
          <a:p>
            <a:r>
              <a:rPr lang="zh-CN" altLang="en-US"/>
              <a:t>华为的愿景：从过去的“丰富人们的沟通和生活”变更为“把数字世界带入每个人、每个家庭、每个组织，构建万物互联的智能世界”</a:t>
            </a:r>
            <a:endParaRPr lang="zh-CN" altLang="en-US"/>
          </a:p>
        </p:txBody>
      </p:sp>
      <p:pic>
        <p:nvPicPr>
          <p:cNvPr id="4" name="图片 3" descr="万物皆有AI"/>
          <p:cNvPicPr>
            <a:picLocks noChangeAspect="1"/>
          </p:cNvPicPr>
          <p:nvPr/>
        </p:nvPicPr>
        <p:blipFill>
          <a:blip r:embed="rId1"/>
          <a:stretch>
            <a:fillRect/>
          </a:stretch>
        </p:blipFill>
        <p:spPr>
          <a:xfrm>
            <a:off x="1036320" y="1070610"/>
            <a:ext cx="6926580" cy="2331720"/>
          </a:xfrm>
          <a:prstGeom prst="rect">
            <a:avLst/>
          </a:prstGeom>
        </p:spPr>
      </p:pic>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⼈⼯智能的未来蓝图</a:t>
            </a:r>
            <a:endParaRPr lang="zh-CN" altLang="en-US" dirty="0"/>
          </a:p>
        </p:txBody>
      </p:sp>
      <p:pic>
        <p:nvPicPr>
          <p:cNvPr id="101378" name="Picture 2"/>
          <p:cNvPicPr>
            <a:picLocks noChangeAspect="1" noChangeArrowheads="1"/>
          </p:cNvPicPr>
          <p:nvPr/>
        </p:nvPicPr>
        <p:blipFill>
          <a:blip r:embed="rId1" cstate="print"/>
          <a:srcRect/>
          <a:stretch>
            <a:fillRect/>
          </a:stretch>
        </p:blipFill>
        <p:spPr bwMode="auto">
          <a:xfrm>
            <a:off x="272415" y="1013460"/>
            <a:ext cx="8598535" cy="5364480"/>
          </a:xfrm>
          <a:prstGeom prst="rect">
            <a:avLst/>
          </a:prstGeom>
          <a:noFill/>
          <a:ln w="9525">
            <a:noFill/>
            <a:miter lim="800000"/>
            <a:headEnd/>
            <a:tailEnd/>
          </a:ln>
        </p:spPr>
      </p:pic>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Google </a:t>
            </a:r>
            <a:r>
              <a:rPr lang="en-US" altLang="zh-CN" dirty="0" smtClean="0">
                <a:sym typeface="Wingdings" panose="05000000000000000000" pitchFamily="2" charset="2"/>
              </a:rPr>
              <a:t> </a:t>
            </a:r>
            <a:r>
              <a:rPr lang="en-US" altLang="zh-CN" dirty="0" smtClean="0"/>
              <a:t>Alphabet</a:t>
            </a:r>
            <a:r>
              <a:rPr lang="zh-CN" altLang="en-US" dirty="0" smtClean="0"/>
              <a:t>的⼈⼯智能平台</a:t>
            </a:r>
            <a:endParaRPr lang="zh-CN" altLang="en-US" dirty="0"/>
          </a:p>
        </p:txBody>
      </p:sp>
      <p:pic>
        <p:nvPicPr>
          <p:cNvPr id="100354" name="Picture 2"/>
          <p:cNvPicPr>
            <a:picLocks noChangeAspect="1" noChangeArrowheads="1"/>
          </p:cNvPicPr>
          <p:nvPr/>
        </p:nvPicPr>
        <p:blipFill>
          <a:blip r:embed="rId1" cstate="print"/>
          <a:srcRect/>
          <a:stretch>
            <a:fillRect/>
          </a:stretch>
        </p:blipFill>
        <p:spPr bwMode="auto">
          <a:xfrm>
            <a:off x="189230" y="988695"/>
            <a:ext cx="8764905" cy="5360670"/>
          </a:xfrm>
          <a:prstGeom prst="rect">
            <a:avLst/>
          </a:prstGeom>
          <a:noFill/>
          <a:ln w="9525">
            <a:noFill/>
            <a:miter lim="800000"/>
            <a:headEnd/>
            <a:tailEnd/>
          </a:ln>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AI</a:t>
            </a:r>
            <a:r>
              <a:rPr lang="zh-CN" altLang="zh-CN"/>
              <a:t>开放平台</a:t>
            </a:r>
            <a:endParaRPr lang="zh-CN" altLang="zh-CN"/>
          </a:p>
        </p:txBody>
      </p:sp>
      <p:sp>
        <p:nvSpPr>
          <p:cNvPr id="3" name="内容占位符 2"/>
          <p:cNvSpPr>
            <a:spLocks noGrp="1"/>
          </p:cNvSpPr>
          <p:nvPr>
            <p:ph idx="1"/>
          </p:nvPr>
        </p:nvSpPr>
        <p:spPr/>
        <p:txBody>
          <a:bodyPr/>
          <a:p>
            <a:r>
              <a:rPr lang="zh-CN" altLang="zh-CN"/>
              <a:t>百度</a:t>
            </a:r>
            <a:r>
              <a:rPr lang="en-US" altLang="zh-CN"/>
              <a:t>AI</a:t>
            </a:r>
            <a:r>
              <a:rPr lang="zh-CN" altLang="en-US"/>
              <a:t>开放平台</a:t>
            </a:r>
            <a:endParaRPr lang="zh-CN" altLang="en-US"/>
          </a:p>
          <a:p>
            <a:pPr lvl="1"/>
            <a:r>
              <a:rPr lang="zh-CN" altLang="en-US"/>
              <a:t>https://ai.baidu.com/scenarios</a:t>
            </a:r>
            <a:endParaRPr lang="zh-CN" altLang="en-US"/>
          </a:p>
          <a:p>
            <a:pPr lvl="0"/>
            <a:r>
              <a:rPr lang="zh-CN" altLang="en-US">
                <a:sym typeface="+mn-ea"/>
              </a:rPr>
              <a:t>腾讯</a:t>
            </a:r>
            <a:r>
              <a:rPr lang="en-US" altLang="zh-CN">
                <a:sym typeface="+mn-ea"/>
              </a:rPr>
              <a:t>AI</a:t>
            </a:r>
            <a:r>
              <a:rPr lang="zh-CN" altLang="en-US">
                <a:sym typeface="+mn-ea"/>
              </a:rPr>
              <a:t>开放平台</a:t>
            </a:r>
            <a:endParaRPr lang="zh-CN" altLang="en-US">
              <a:sym typeface="+mn-ea"/>
            </a:endParaRPr>
          </a:p>
          <a:p>
            <a:pPr lvl="1"/>
            <a:r>
              <a:rPr lang="zh-CN" altLang="en-US">
                <a:sym typeface="+mn-ea"/>
              </a:rPr>
              <a:t>https://ai.qq.com/</a:t>
            </a:r>
            <a:endParaRPr lang="zh-CN" altLang="en-US">
              <a:sym typeface="+mn-ea"/>
            </a:endParaRPr>
          </a:p>
          <a:p>
            <a:pPr lvl="1"/>
            <a:r>
              <a:rPr lang="zh-CN" altLang="en-US">
                <a:sym typeface="+mn-ea"/>
                <a:hlinkClick r:id="rId1" action="ppaction://hlinkfile"/>
              </a:rPr>
              <a:t>看图说话</a:t>
            </a:r>
            <a:r>
              <a:rPr lang="zh-CN" altLang="en-US">
                <a:sym typeface="+mn-ea"/>
              </a:rPr>
              <a:t> 、</a:t>
            </a:r>
            <a:r>
              <a:rPr lang="en-US" altLang="zh-CN">
                <a:sym typeface="+mn-ea"/>
              </a:rPr>
              <a:t>AI</a:t>
            </a:r>
            <a:r>
              <a:rPr lang="zh-CN" altLang="en-US">
                <a:sym typeface="+mn-ea"/>
              </a:rPr>
              <a:t>写春联（http://couplet.ronghuiad.com/）</a:t>
            </a:r>
            <a:endParaRPr lang="zh-CN" altLang="en-US">
              <a:sym typeface="+mn-ea"/>
            </a:endParaRPr>
          </a:p>
          <a:p>
            <a:pPr lvl="0"/>
            <a:r>
              <a:rPr lang="zh-CN" altLang="en-US">
                <a:sym typeface="+mn-ea"/>
              </a:rPr>
              <a:t>智能生活开放平台</a:t>
            </a:r>
            <a:endParaRPr lang="zh-CN" altLang="en-US">
              <a:sym typeface="+mn-ea"/>
            </a:endParaRPr>
          </a:p>
          <a:p>
            <a:pPr lvl="1"/>
            <a:r>
              <a:rPr lang="zh-CN" altLang="en-US">
                <a:sym typeface="+mn-ea"/>
              </a:rPr>
              <a:t>https://living.aliyun.com/#/</a:t>
            </a:r>
            <a:endParaRPr lang="zh-CN" altLang="en-US">
              <a:sym typeface="+mn-ea"/>
            </a:endParaRPr>
          </a:p>
          <a:p>
            <a:pPr lvl="0"/>
            <a:r>
              <a:rPr lang="zh-CN" altLang="en-US">
                <a:sym typeface="+mn-ea"/>
              </a:rPr>
              <a:t>微软认知服务</a:t>
            </a:r>
            <a:endParaRPr lang="zh-CN" altLang="en-US">
              <a:sym typeface="+mn-ea"/>
            </a:endParaRPr>
          </a:p>
          <a:p>
            <a:pPr lvl="1"/>
            <a:r>
              <a:rPr lang="zh-CN" altLang="en-US" sz="2000">
                <a:sym typeface="+mn-ea"/>
              </a:rPr>
              <a:t>https://azure.microsoft.com/zh-cn/services/cognitive-services/</a:t>
            </a:r>
            <a:endParaRPr lang="zh-CN" altLang="en-US" sz="2000">
              <a:sym typeface="+mn-ea"/>
            </a:endParaRPr>
          </a:p>
          <a:p>
            <a:pPr lvl="1"/>
            <a:r>
              <a:rPr lang="zh-CN" altLang="en-US" sz="2000">
                <a:sym typeface="+mn-ea"/>
                <a:hlinkClick r:id="rId2" action="ppaction://hlinkfile"/>
              </a:rPr>
              <a:t>使用视觉类</a:t>
            </a:r>
            <a:r>
              <a:rPr lang="en-US" altLang="zh-CN" sz="2000">
                <a:sym typeface="+mn-ea"/>
                <a:hlinkClick r:id="rId2" action="ppaction://hlinkfile"/>
              </a:rPr>
              <a:t>API</a:t>
            </a:r>
            <a:r>
              <a:rPr lang="en-US" altLang="zh-CN" sz="2000">
                <a:sym typeface="+mn-ea"/>
              </a:rPr>
              <a:t> </a:t>
            </a:r>
            <a:r>
              <a:rPr lang="zh-CN" altLang="en-US" sz="2000">
                <a:sym typeface="+mn-ea"/>
              </a:rPr>
              <a:t>、</a:t>
            </a:r>
            <a:r>
              <a:rPr lang="zh-CN" altLang="en-US" sz="2000">
                <a:sym typeface="+mn-ea"/>
                <a:hlinkClick r:id="rId3" action="ppaction://hlinkfile"/>
              </a:rPr>
              <a:t>微软对联系统</a:t>
            </a:r>
            <a:endParaRPr lang="zh-CN" altLang="en-US" sz="2000">
              <a:sym typeface="+mn-ea"/>
            </a:endParaRPr>
          </a:p>
          <a:p>
            <a:pPr lvl="1"/>
            <a:endParaRPr lang="zh-CN" altLang="en-US" sz="2000">
              <a:sym typeface="+mn-ea"/>
            </a:endParaRPr>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实例：使用百度API实现文本转语音</a:t>
            </a:r>
            <a:endParaRPr lang="zh-CN" altLang="en-US"/>
          </a:p>
        </p:txBody>
      </p:sp>
      <p:sp>
        <p:nvSpPr>
          <p:cNvPr id="3" name="内容占位符 2"/>
          <p:cNvSpPr>
            <a:spLocks noGrp="1"/>
          </p:cNvSpPr>
          <p:nvPr>
            <p:ph idx="1"/>
          </p:nvPr>
        </p:nvSpPr>
        <p:spPr/>
        <p:txBody>
          <a:bodyPr/>
          <a:p>
            <a:r>
              <a:rPr lang="zh-CN" altLang="en-US" sz="2400"/>
              <a:t>1.首先在电脑上安装aip</a:t>
            </a:r>
            <a:endParaRPr lang="zh-CN" altLang="en-US" sz="2400"/>
          </a:p>
          <a:p>
            <a:pPr lvl="1"/>
            <a:r>
              <a:rPr lang="zh-CN" altLang="en-US" sz="2400"/>
              <a:t>命令窗口  pip install  baidu-aip</a:t>
            </a:r>
            <a:endParaRPr lang="zh-CN" altLang="en-US" sz="2400"/>
          </a:p>
          <a:p>
            <a:r>
              <a:rPr lang="zh-CN" altLang="en-US" sz="2400"/>
              <a:t>2.在百度ai平台注册账号，</a:t>
            </a:r>
            <a:endParaRPr lang="zh-CN" altLang="en-US" sz="2400"/>
          </a:p>
          <a:p>
            <a:pPr lvl="1"/>
            <a:r>
              <a:rPr lang="zh-CN" altLang="en-US" sz="2400"/>
              <a:t>百度ai平台注册账号，创建应用，获取id密码，分别获得三个参数   APP_ID   API_KEY  SECRET_KEY  </a:t>
            </a:r>
            <a:endParaRPr lang="zh-CN" altLang="en-US" sz="2400"/>
          </a:p>
        </p:txBody>
      </p:sp>
      <p:pic>
        <p:nvPicPr>
          <p:cNvPr id="4" name="图片 3" descr="文字转语音"/>
          <p:cNvPicPr>
            <a:picLocks noChangeAspect="1"/>
          </p:cNvPicPr>
          <p:nvPr/>
        </p:nvPicPr>
        <p:blipFill>
          <a:blip r:embed="rId1"/>
          <a:stretch>
            <a:fillRect/>
          </a:stretch>
        </p:blipFill>
        <p:spPr>
          <a:xfrm>
            <a:off x="565785" y="3143885"/>
            <a:ext cx="8138160" cy="3520440"/>
          </a:xfrm>
          <a:prstGeom prst="rect">
            <a:avLst/>
          </a:prstGeom>
        </p:spPr>
      </p:pic>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未来的产品方向</a:t>
            </a:r>
            <a:endParaRPr lang="zh-CN" altLang="en-US"/>
          </a:p>
        </p:txBody>
      </p:sp>
      <p:sp>
        <p:nvSpPr>
          <p:cNvPr id="5" name="矩形 4"/>
          <p:cNvSpPr/>
          <p:nvPr/>
        </p:nvSpPr>
        <p:spPr>
          <a:xfrm>
            <a:off x="2465705" y="2106295"/>
            <a:ext cx="1600200" cy="76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2400"/>
              <a:t>信息爆炸</a:t>
            </a:r>
            <a:endParaRPr lang="zh-CN" altLang="en-US" sz="2400"/>
          </a:p>
        </p:txBody>
      </p:sp>
      <p:sp>
        <p:nvSpPr>
          <p:cNvPr id="7" name="矩形 6"/>
          <p:cNvSpPr/>
          <p:nvPr/>
        </p:nvSpPr>
        <p:spPr>
          <a:xfrm>
            <a:off x="4963795" y="2133600"/>
            <a:ext cx="1600200" cy="76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2400"/>
              <a:t>信息透明</a:t>
            </a:r>
            <a:endParaRPr lang="zh-CN" altLang="en-US" sz="2400"/>
          </a:p>
        </p:txBody>
      </p:sp>
      <p:sp>
        <p:nvSpPr>
          <p:cNvPr id="12" name="矩形 11"/>
          <p:cNvSpPr/>
          <p:nvPr/>
        </p:nvSpPr>
        <p:spPr>
          <a:xfrm>
            <a:off x="3771900" y="3726815"/>
            <a:ext cx="1600200" cy="76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2400"/>
              <a:t>人工智能</a:t>
            </a:r>
            <a:endParaRPr lang="zh-CN" altLang="en-US" sz="2400"/>
          </a:p>
        </p:txBody>
      </p:sp>
      <p:sp>
        <p:nvSpPr>
          <p:cNvPr id="13" name="文本框 12"/>
          <p:cNvSpPr txBox="1"/>
          <p:nvPr/>
        </p:nvSpPr>
        <p:spPr>
          <a:xfrm>
            <a:off x="250825" y="2133600"/>
            <a:ext cx="2214880" cy="706755"/>
          </a:xfrm>
          <a:prstGeom prst="rect">
            <a:avLst/>
          </a:prstGeom>
          <a:noFill/>
        </p:spPr>
        <p:txBody>
          <a:bodyPr wrap="none" rtlCol="0">
            <a:spAutoFit/>
          </a:bodyPr>
          <a:p>
            <a:r>
              <a:rPr lang="zh-CN" altLang="en-US" sz="2000"/>
              <a:t>用户：别让我挑</a:t>
            </a:r>
            <a:endParaRPr lang="zh-CN" altLang="en-US" sz="2000"/>
          </a:p>
          <a:p>
            <a:r>
              <a:rPr lang="zh-CN" altLang="en-US" sz="2000"/>
              <a:t>企业：多成为劣势</a:t>
            </a:r>
            <a:endParaRPr lang="zh-CN" altLang="en-US" sz="2000"/>
          </a:p>
        </p:txBody>
      </p:sp>
      <p:sp>
        <p:nvSpPr>
          <p:cNvPr id="14" name="文本框 13"/>
          <p:cNvSpPr txBox="1"/>
          <p:nvPr/>
        </p:nvSpPr>
        <p:spPr>
          <a:xfrm>
            <a:off x="6563995" y="2106295"/>
            <a:ext cx="2468880" cy="706755"/>
          </a:xfrm>
          <a:prstGeom prst="rect">
            <a:avLst/>
          </a:prstGeom>
          <a:noFill/>
        </p:spPr>
        <p:txBody>
          <a:bodyPr wrap="none" rtlCol="0">
            <a:spAutoFit/>
          </a:bodyPr>
          <a:p>
            <a:r>
              <a:rPr lang="zh-CN" altLang="en-US" sz="2000"/>
              <a:t>用户：骗不了我</a:t>
            </a:r>
            <a:endParaRPr lang="zh-CN" altLang="en-US" sz="2000"/>
          </a:p>
          <a:p>
            <a:r>
              <a:rPr lang="zh-CN" altLang="en-US" sz="2000"/>
              <a:t>企业：必须做成精品</a:t>
            </a:r>
            <a:endParaRPr lang="zh-CN" altLang="en-US" sz="2000"/>
          </a:p>
        </p:txBody>
      </p:sp>
      <p:sp>
        <p:nvSpPr>
          <p:cNvPr id="15" name="文本框 14"/>
          <p:cNvSpPr txBox="1"/>
          <p:nvPr/>
        </p:nvSpPr>
        <p:spPr>
          <a:xfrm>
            <a:off x="2597150" y="4620260"/>
            <a:ext cx="5262880" cy="1014730"/>
          </a:xfrm>
          <a:prstGeom prst="rect">
            <a:avLst/>
          </a:prstGeom>
          <a:noFill/>
        </p:spPr>
        <p:txBody>
          <a:bodyPr wrap="none" rtlCol="0">
            <a:spAutoFit/>
          </a:bodyPr>
          <a:p>
            <a:r>
              <a:rPr lang="zh-CN" altLang="en-US" sz="2000"/>
              <a:t>收集用户需求，基于数据分析，给予用户精品</a:t>
            </a:r>
            <a:endParaRPr lang="zh-CN" altLang="en-US" sz="2000"/>
          </a:p>
          <a:p>
            <a:r>
              <a:rPr lang="zh-CN" altLang="en-US" sz="2000"/>
              <a:t>基于强大的信任</a:t>
            </a:r>
            <a:endParaRPr lang="zh-CN" altLang="en-US" sz="2000"/>
          </a:p>
          <a:p>
            <a:r>
              <a:rPr lang="zh-CN" altLang="en-US" sz="2000"/>
              <a:t>减少用户去选和比，提高用户体验</a:t>
            </a:r>
            <a:endParaRPr lang="zh-CN" altLang="en-US" sz="2000"/>
          </a:p>
        </p:txBody>
      </p:sp>
      <p:cxnSp>
        <p:nvCxnSpPr>
          <p:cNvPr id="17" name="直接连接符 16"/>
          <p:cNvCxnSpPr>
            <a:stCxn id="5" idx="2"/>
          </p:cNvCxnSpPr>
          <p:nvPr/>
        </p:nvCxnSpPr>
        <p:spPr>
          <a:xfrm>
            <a:off x="3265805" y="2868295"/>
            <a:ext cx="0" cy="287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831205" y="2919095"/>
            <a:ext cx="0" cy="287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535805" y="3182620"/>
            <a:ext cx="0" cy="55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265805" y="3187065"/>
            <a:ext cx="257556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什么领域适合⼈⼯智能？</a:t>
            </a:r>
            <a:endParaRPr lang="zh-CN" altLang="en-US" dirty="0"/>
          </a:p>
        </p:txBody>
      </p:sp>
      <p:pic>
        <p:nvPicPr>
          <p:cNvPr id="99330" name="Picture 2"/>
          <p:cNvPicPr>
            <a:picLocks noChangeAspect="1" noChangeArrowheads="1"/>
          </p:cNvPicPr>
          <p:nvPr/>
        </p:nvPicPr>
        <p:blipFill>
          <a:blip r:embed="rId1" cstate="print"/>
          <a:srcRect/>
          <a:stretch>
            <a:fillRect/>
          </a:stretch>
        </p:blipFill>
        <p:spPr bwMode="auto">
          <a:xfrm>
            <a:off x="1895475" y="1425575"/>
            <a:ext cx="4874895" cy="4450715"/>
          </a:xfrm>
          <a:prstGeom prst="rect">
            <a:avLst/>
          </a:prstGeom>
          <a:noFill/>
          <a:ln w="9525">
            <a:noFill/>
            <a:miter lim="800000"/>
            <a:headEnd/>
            <a:tailEnd/>
          </a:ln>
        </p:spPr>
      </p:pic>
      <p:sp>
        <p:nvSpPr>
          <p:cNvPr id="3" name="文本框 2"/>
          <p:cNvSpPr txBox="1"/>
          <p:nvPr/>
        </p:nvSpPr>
        <p:spPr>
          <a:xfrm>
            <a:off x="307975" y="903605"/>
            <a:ext cx="5784850" cy="521970"/>
          </a:xfrm>
          <a:prstGeom prst="rect">
            <a:avLst/>
          </a:prstGeom>
          <a:noFill/>
        </p:spPr>
        <p:txBody>
          <a:bodyPr wrap="square" rtlCol="0" anchor="t">
            <a:spAutoFit/>
          </a:bodyPr>
          <a:p>
            <a:r>
              <a:rPr lang="zh-CN" altLang="en-US" sz="2800"/>
              <a:t>机遇来临：AI先行的创新与创业</a:t>
            </a:r>
            <a:endParaRPr lang="zh-CN" altLang="en-US" sz="2800"/>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人工智能的应用场景在哪儿？</a:t>
            </a:r>
            <a:endParaRPr lang="zh-CN" altLang="en-US"/>
          </a:p>
        </p:txBody>
      </p:sp>
      <p:sp>
        <p:nvSpPr>
          <p:cNvPr id="3" name="内容占位符 2"/>
          <p:cNvSpPr>
            <a:spLocks noGrp="1"/>
          </p:cNvSpPr>
          <p:nvPr>
            <p:ph idx="1"/>
          </p:nvPr>
        </p:nvSpPr>
        <p:spPr/>
        <p:txBody>
          <a:bodyPr/>
          <a:p>
            <a:endParaRPr lang="zh-CN" altLang="en-US"/>
          </a:p>
        </p:txBody>
      </p:sp>
      <p:sp>
        <p:nvSpPr>
          <p:cNvPr id="4" name="椭圆 3"/>
          <p:cNvSpPr/>
          <p:nvPr/>
        </p:nvSpPr>
        <p:spPr>
          <a:xfrm>
            <a:off x="1207135" y="2720975"/>
            <a:ext cx="1807845" cy="172910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2800"/>
              <a:t>取代人</a:t>
            </a:r>
            <a:endParaRPr lang="zh-CN" altLang="en-US" sz="2800"/>
          </a:p>
        </p:txBody>
      </p:sp>
      <p:sp>
        <p:nvSpPr>
          <p:cNvPr id="5" name="椭圆 4"/>
          <p:cNvSpPr/>
          <p:nvPr/>
        </p:nvSpPr>
        <p:spPr>
          <a:xfrm>
            <a:off x="3442970" y="2720975"/>
            <a:ext cx="1799590" cy="170307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2800"/>
              <a:t>提高</a:t>
            </a:r>
            <a:endParaRPr lang="zh-CN" altLang="en-US" sz="2800"/>
          </a:p>
          <a:p>
            <a:pPr algn="ctr"/>
            <a:r>
              <a:rPr lang="zh-CN" altLang="en-US" sz="2800"/>
              <a:t>效率</a:t>
            </a:r>
            <a:endParaRPr lang="zh-CN" altLang="en-US" sz="2800"/>
          </a:p>
        </p:txBody>
      </p:sp>
      <p:sp>
        <p:nvSpPr>
          <p:cNvPr id="6" name="椭圆 5"/>
          <p:cNvSpPr/>
          <p:nvPr/>
        </p:nvSpPr>
        <p:spPr>
          <a:xfrm>
            <a:off x="5822315" y="2774950"/>
            <a:ext cx="1755140" cy="167513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2800"/>
              <a:t>娱乐</a:t>
            </a:r>
            <a:endParaRPr lang="zh-CN" altLang="en-US" sz="2800"/>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人工智能的应用场景在哪儿？</a:t>
            </a:r>
            <a:endParaRPr lang="zh-CN" altLang="en-US"/>
          </a:p>
        </p:txBody>
      </p:sp>
      <p:pic>
        <p:nvPicPr>
          <p:cNvPr id="7" name="内容占位符 6" descr="AI+"/>
          <p:cNvPicPr>
            <a:picLocks noChangeAspect="1"/>
          </p:cNvPicPr>
          <p:nvPr>
            <p:ph idx="1"/>
          </p:nvPr>
        </p:nvPicPr>
        <p:blipFill>
          <a:blip r:embed="rId1"/>
          <a:stretch>
            <a:fillRect/>
          </a:stretch>
        </p:blipFill>
        <p:spPr>
          <a:xfrm>
            <a:off x="475615" y="1428750"/>
            <a:ext cx="8191500" cy="4358640"/>
          </a:xfrm>
          <a:prstGeom prst="rect">
            <a:avLst/>
          </a:prstGeom>
        </p:spPr>
      </p:pic>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人工智能的应用场景在哪儿？</a:t>
            </a:r>
            <a:endParaRPr lang="zh-CN" altLang="en-US"/>
          </a:p>
        </p:txBody>
      </p:sp>
      <p:pic>
        <p:nvPicPr>
          <p:cNvPr id="4" name="内容占位符 3" descr="AI+高效办公"/>
          <p:cNvPicPr>
            <a:picLocks noChangeAspect="1"/>
          </p:cNvPicPr>
          <p:nvPr>
            <p:ph idx="1"/>
          </p:nvPr>
        </p:nvPicPr>
        <p:blipFill>
          <a:blip r:embed="rId1"/>
          <a:stretch>
            <a:fillRect/>
          </a:stretch>
        </p:blipFill>
        <p:spPr>
          <a:xfrm>
            <a:off x="250825" y="1600835"/>
            <a:ext cx="8642350" cy="4013835"/>
          </a:xfrm>
          <a:prstGeom prst="rect">
            <a:avLst/>
          </a:prstGeom>
        </p:spPr>
      </p:pic>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人工智能的应用场景在哪儿？</a:t>
            </a:r>
            <a:endParaRPr lang="zh-CN" altLang="en-US"/>
          </a:p>
        </p:txBody>
      </p:sp>
      <p:pic>
        <p:nvPicPr>
          <p:cNvPr id="5" name="内容占位符 4" descr="AI+医疗"/>
          <p:cNvPicPr>
            <a:picLocks noChangeAspect="1"/>
          </p:cNvPicPr>
          <p:nvPr>
            <p:ph idx="1"/>
          </p:nvPr>
        </p:nvPicPr>
        <p:blipFill>
          <a:blip r:embed="rId1"/>
          <a:stretch>
            <a:fillRect/>
          </a:stretch>
        </p:blipFill>
        <p:spPr>
          <a:xfrm>
            <a:off x="250825" y="1452880"/>
            <a:ext cx="8642350" cy="4310380"/>
          </a:xfrm>
          <a:prstGeom prst="rect">
            <a:avLst/>
          </a:prstGeom>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人工智能的应用场景在哪儿？</a:t>
            </a:r>
            <a:endParaRPr lang="zh-CN" altLang="en-US"/>
          </a:p>
        </p:txBody>
      </p:sp>
      <p:pic>
        <p:nvPicPr>
          <p:cNvPr id="4" name="内容占位符 3" descr="AI+精准诊断"/>
          <p:cNvPicPr>
            <a:picLocks noChangeAspect="1"/>
          </p:cNvPicPr>
          <p:nvPr>
            <p:ph idx="1"/>
          </p:nvPr>
        </p:nvPicPr>
        <p:blipFill>
          <a:blip r:embed="rId1"/>
          <a:stretch>
            <a:fillRect/>
          </a:stretch>
        </p:blipFill>
        <p:spPr>
          <a:xfrm>
            <a:off x="250825" y="1310640"/>
            <a:ext cx="8642350" cy="3325495"/>
          </a:xfrm>
          <a:prstGeom prst="rect">
            <a:avLst/>
          </a:prstGeom>
        </p:spPr>
      </p:pic>
      <p:sp>
        <p:nvSpPr>
          <p:cNvPr id="5" name="文本框 4"/>
          <p:cNvSpPr txBox="1"/>
          <p:nvPr/>
        </p:nvSpPr>
        <p:spPr>
          <a:xfrm>
            <a:off x="628650" y="5280025"/>
            <a:ext cx="7760970" cy="460375"/>
          </a:xfrm>
          <a:prstGeom prst="rect">
            <a:avLst/>
          </a:prstGeom>
          <a:noFill/>
        </p:spPr>
        <p:txBody>
          <a:bodyPr wrap="square" rtlCol="0" anchor="t">
            <a:spAutoFit/>
          </a:bodyPr>
          <a:p>
            <a:r>
              <a:rPr lang="zh-CN" altLang="en-US" sz="2400"/>
              <a:t>情绪识别：</a:t>
            </a:r>
            <a:r>
              <a:rPr lang="zh-CN" altLang="en-US" sz="2400">
                <a:hlinkClick r:id="rId2" action="ppaction://hlinkfile"/>
              </a:rPr>
              <a:t>https://www.nara-u.ac.jp/buddience/</a:t>
            </a:r>
            <a:endParaRPr lang="zh-CN" altLang="en-US" sz="2400"/>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AI</a:t>
            </a:r>
            <a:r>
              <a:rPr lang="zh-CN" altLang="en-US"/>
              <a:t>时代的未来生活</a:t>
            </a:r>
            <a:endParaRPr lang="zh-CN" altLang="en-US"/>
          </a:p>
        </p:txBody>
      </p:sp>
      <p:pic>
        <p:nvPicPr>
          <p:cNvPr id="4" name="内容占位符 3" descr="AI时代的未来生活"/>
          <p:cNvPicPr>
            <a:picLocks noChangeAspect="1"/>
          </p:cNvPicPr>
          <p:nvPr>
            <p:ph idx="1"/>
          </p:nvPr>
        </p:nvPicPr>
        <p:blipFill>
          <a:blip r:embed="rId1"/>
          <a:stretch>
            <a:fillRect/>
          </a:stretch>
        </p:blipFill>
        <p:spPr>
          <a:xfrm>
            <a:off x="224790" y="887095"/>
            <a:ext cx="3825240" cy="2152015"/>
          </a:xfrm>
          <a:prstGeom prst="rect">
            <a:avLst/>
          </a:prstGeom>
        </p:spPr>
      </p:pic>
      <p:pic>
        <p:nvPicPr>
          <p:cNvPr id="3" name="图片 2" descr="AI主要应用"/>
          <p:cNvPicPr>
            <a:picLocks noChangeAspect="1"/>
          </p:cNvPicPr>
          <p:nvPr/>
        </p:nvPicPr>
        <p:blipFill>
          <a:blip r:embed="rId2"/>
          <a:stretch>
            <a:fillRect/>
          </a:stretch>
        </p:blipFill>
        <p:spPr>
          <a:xfrm>
            <a:off x="3485515" y="1807845"/>
            <a:ext cx="5658485" cy="4888230"/>
          </a:xfrm>
          <a:prstGeom prst="rect">
            <a:avLst/>
          </a:prstGeom>
        </p:spPr>
      </p:pic>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AI时代企业</a:t>
            </a:r>
            <a:endParaRPr lang="zh-CN" altLang="en-US"/>
          </a:p>
        </p:txBody>
      </p:sp>
      <p:sp>
        <p:nvSpPr>
          <p:cNvPr id="3" name="内容占位符 2"/>
          <p:cNvSpPr>
            <a:spLocks noGrp="1"/>
          </p:cNvSpPr>
          <p:nvPr>
            <p:ph idx="1"/>
          </p:nvPr>
        </p:nvSpPr>
        <p:spPr/>
        <p:txBody>
          <a:bodyPr/>
          <a:p>
            <a:r>
              <a:rPr lang="zh-CN" altLang="en-US" sz="2400"/>
              <a:t>waze是一家提供实时地图导航的以色列公司</a:t>
            </a:r>
            <a:endParaRPr lang="zh-CN" altLang="en-US" sz="2400"/>
          </a:p>
          <a:p>
            <a:pPr lvl="1"/>
            <a:r>
              <a:rPr lang="zh-CN" altLang="en-US" sz="2400"/>
              <a:t>客户就是地图的来源</a:t>
            </a:r>
            <a:endParaRPr lang="zh-CN" altLang="en-US" sz="2400"/>
          </a:p>
          <a:p>
            <a:pPr lvl="1"/>
            <a:r>
              <a:rPr lang="zh-CN" altLang="en-US" sz="2400"/>
              <a:t>使用用户越多， 这个地图就越实时精确，同时，越实时精确， 就越能吸引用户， 提高更高的精度，这就形成了一个良性的闭环</a:t>
            </a:r>
            <a:endParaRPr lang="zh-CN" altLang="en-US" sz="2400"/>
          </a:p>
        </p:txBody>
      </p:sp>
      <p:pic>
        <p:nvPicPr>
          <p:cNvPr id="4" name="图片 3" descr="Waze"/>
          <p:cNvPicPr>
            <a:picLocks noChangeAspect="1"/>
          </p:cNvPicPr>
          <p:nvPr/>
        </p:nvPicPr>
        <p:blipFill>
          <a:blip r:embed="rId1"/>
          <a:stretch>
            <a:fillRect/>
          </a:stretch>
        </p:blipFill>
        <p:spPr>
          <a:xfrm>
            <a:off x="1105535" y="2969260"/>
            <a:ext cx="6834505" cy="3844290"/>
          </a:xfrm>
          <a:prstGeom prst="rect">
            <a:avLst/>
          </a:prstGeom>
        </p:spPr>
      </p:pic>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AI时代企业</a:t>
            </a:r>
            <a:endParaRPr lang="zh-CN" altLang="en-US"/>
          </a:p>
        </p:txBody>
      </p:sp>
      <p:sp>
        <p:nvSpPr>
          <p:cNvPr id="3" name="内容占位符 2"/>
          <p:cNvSpPr>
            <a:spLocks noGrp="1"/>
          </p:cNvSpPr>
          <p:nvPr>
            <p:ph idx="1"/>
          </p:nvPr>
        </p:nvSpPr>
        <p:spPr>
          <a:xfrm>
            <a:off x="250825" y="908050"/>
            <a:ext cx="8642350" cy="5400675"/>
          </a:xfrm>
        </p:spPr>
        <p:txBody>
          <a:bodyPr/>
          <a:p>
            <a:r>
              <a:rPr lang="zh-CN" altLang="en-US"/>
              <a:t>特斯拉公司</a:t>
            </a:r>
            <a:endParaRPr lang="zh-CN" altLang="en-US"/>
          </a:p>
          <a:p>
            <a:pPr lvl="1"/>
            <a:r>
              <a:rPr lang="zh-CN" altLang="en-US"/>
              <a:t>每购买一个特斯拉汽车， 就相当于购买了一个云端的特斯拉汽车</a:t>
            </a:r>
            <a:endParaRPr lang="zh-CN" altLang="en-US"/>
          </a:p>
          <a:p>
            <a:pPr lvl="1"/>
            <a:endParaRPr lang="zh-CN" altLang="en-US"/>
          </a:p>
        </p:txBody>
      </p:sp>
      <p:pic>
        <p:nvPicPr>
          <p:cNvPr id="4" name="图片 3" descr="Tesla"/>
          <p:cNvPicPr>
            <a:picLocks noChangeAspect="1"/>
          </p:cNvPicPr>
          <p:nvPr/>
        </p:nvPicPr>
        <p:blipFill>
          <a:blip r:embed="rId1"/>
          <a:stretch>
            <a:fillRect/>
          </a:stretch>
        </p:blipFill>
        <p:spPr>
          <a:xfrm>
            <a:off x="988695" y="2611755"/>
            <a:ext cx="6978015" cy="3924935"/>
          </a:xfrm>
          <a:prstGeom prst="rect">
            <a:avLst/>
          </a:prstGeom>
        </p:spPr>
      </p:pic>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AI时代企业</a:t>
            </a:r>
            <a:endParaRPr lang="zh-CN" altLang="en-US"/>
          </a:p>
        </p:txBody>
      </p:sp>
      <p:sp>
        <p:nvSpPr>
          <p:cNvPr id="3" name="内容占位符 2"/>
          <p:cNvSpPr>
            <a:spLocks noGrp="1"/>
          </p:cNvSpPr>
          <p:nvPr>
            <p:ph idx="1"/>
          </p:nvPr>
        </p:nvSpPr>
        <p:spPr/>
        <p:txBody>
          <a:bodyPr/>
          <a:p>
            <a:r>
              <a:rPr lang="en-US" altLang="zh-CN"/>
              <a:t>AI</a:t>
            </a:r>
            <a:r>
              <a:rPr lang="zh-CN" altLang="en-US"/>
              <a:t>企业的特点</a:t>
            </a:r>
            <a:endParaRPr lang="zh-CN" altLang="en-US"/>
          </a:p>
          <a:p>
            <a:pPr lvl="1"/>
            <a:r>
              <a:rPr lang="zh-CN" altLang="en-US"/>
              <a:t>产品自身具备感官系统， 可以实时采集数据 </a:t>
            </a:r>
            <a:endParaRPr lang="zh-CN" altLang="en-US"/>
          </a:p>
          <a:p>
            <a:pPr lvl="1"/>
            <a:r>
              <a:rPr lang="zh-CN" altLang="en-US"/>
              <a:t>产品和客户产生互动，产品不仅可以影响客户，客户也即使反作用给产品， 所以需要将客户包含在产品里  </a:t>
            </a:r>
            <a:endParaRPr lang="zh-CN" altLang="en-US"/>
          </a:p>
          <a:p>
            <a:pPr lvl="1"/>
            <a:r>
              <a:rPr lang="zh-CN" altLang="en-US"/>
              <a:t>客户的使用导致更多的数据， 使得产品进化， 产品进化带来更多的客户，构成一个闭环。</a:t>
            </a:r>
            <a:endParaRPr lang="zh-CN" altLang="en-US"/>
          </a:p>
          <a:p>
            <a:pPr lvl="0"/>
            <a:r>
              <a:rPr lang="zh-CN" altLang="en-US"/>
              <a:t>如果说AI前的产品就是一个机器， 那么AI时代的产品就更像是一个生命体。</a:t>
            </a:r>
            <a:endParaRPr lang="zh-CN" altLang="en-US"/>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AI时代企业</a:t>
            </a:r>
            <a:endParaRPr lang="zh-CN" altLang="en-US"/>
          </a:p>
        </p:txBody>
      </p:sp>
      <p:sp>
        <p:nvSpPr>
          <p:cNvPr id="3" name="内容占位符 2"/>
          <p:cNvSpPr>
            <a:spLocks noGrp="1"/>
          </p:cNvSpPr>
          <p:nvPr>
            <p:ph idx="1"/>
          </p:nvPr>
        </p:nvSpPr>
        <p:spPr/>
        <p:txBody>
          <a:bodyPr/>
          <a:p>
            <a:r>
              <a:t>AI对各个产业的影响</a:t>
            </a:r>
          </a:p>
          <a:p>
            <a:pPr lvl="1"/>
            <a:r>
              <a:rPr lang="zh-CN" altLang="en-US"/>
              <a:t>整个产品是一个AI算法：比如互联网， 移动医疗器械，自动驾驶， AI教育 </a:t>
            </a:r>
            <a:endParaRPr lang="zh-CN" altLang="en-US"/>
          </a:p>
          <a:p>
            <a:pPr lvl="1"/>
            <a:r>
              <a:rPr lang="zh-CN" altLang="en-US"/>
              <a:t> 核心产品需要使用AI算法， 但未和用户形成闭环， 比如算法交易，保险， 智慧农业， 智能制造  </a:t>
            </a:r>
            <a:endParaRPr lang="zh-CN" altLang="en-US"/>
          </a:p>
          <a:p>
            <a:pPr lvl="1"/>
            <a:r>
              <a:rPr lang="zh-CN" altLang="en-US"/>
              <a:t>非核心产品使用AI算法， AI作为辅助服务， 这就几乎包含了所有的产业， 因为几乎所有产业都需要三部分：智能客服，  用户数据分析， 和知识图谱。 </a:t>
            </a:r>
            <a:endParaRPr lang="zh-CN" altLang="en-US"/>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人工智能应用</a:t>
            </a:r>
            <a:endParaRPr lang="zh-CN" altLang="en-US"/>
          </a:p>
        </p:txBody>
      </p:sp>
      <p:sp>
        <p:nvSpPr>
          <p:cNvPr id="3" name="内容占位符 2"/>
          <p:cNvSpPr>
            <a:spLocks noGrp="1"/>
          </p:cNvSpPr>
          <p:nvPr>
            <p:ph idx="1"/>
          </p:nvPr>
        </p:nvSpPr>
        <p:spPr>
          <a:xfrm>
            <a:off x="304800" y="1045845"/>
            <a:ext cx="8642350" cy="3204210"/>
          </a:xfrm>
        </p:spPr>
        <p:txBody>
          <a:bodyPr/>
          <a:p>
            <a:r>
              <a:rPr lang="zh-CN" altLang="en-US" sz="2400"/>
              <a:t>李开复：人工智能的应用可以归纳成为四波浪潮</a:t>
            </a:r>
            <a:endParaRPr lang="zh-CN" altLang="en-US" sz="2400"/>
          </a:p>
          <a:p>
            <a:pPr lvl="1"/>
            <a:r>
              <a:rPr lang="zh-CN" altLang="en-US" sz="2000"/>
              <a:t>第一波浪潮就是互联网的人工智能浪潮，即收集数据；</a:t>
            </a:r>
            <a:endParaRPr lang="zh-CN" altLang="en-US" sz="2000"/>
          </a:p>
          <a:p>
            <a:pPr lvl="1"/>
            <a:r>
              <a:rPr lang="zh-CN" altLang="en-US" sz="2000"/>
              <a:t>第二波浪潮就是谁有大量的价值，谁能来拿来变现或者提升商业价值；</a:t>
            </a:r>
            <a:endParaRPr lang="zh-CN" altLang="en-US" sz="2000"/>
          </a:p>
          <a:p>
            <a:pPr lvl="1"/>
            <a:r>
              <a:rPr lang="zh-CN" altLang="en-US" sz="2000"/>
              <a:t>第三波浪潮就是要收集那些基于视觉、听觉或者其他传感器收集来过去不存在的数据，然后把这些数据变成一个新的应用，甚至是一个新的用户体验；</a:t>
            </a:r>
            <a:endParaRPr lang="zh-CN" altLang="en-US" sz="2000"/>
          </a:p>
          <a:p>
            <a:pPr lvl="1"/>
            <a:r>
              <a:rPr lang="zh-CN" altLang="en-US" sz="2000"/>
              <a:t>第四波浪潮是自主化、自动化的人工智能，这也就是我们科幻片看到的机器人、无人驾驶。</a:t>
            </a:r>
            <a:endParaRPr lang="zh-CN" altLang="en-US" sz="2000"/>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AI时代企业</a:t>
            </a:r>
            <a:endParaRPr lang="zh-CN" altLang="en-US"/>
          </a:p>
        </p:txBody>
      </p:sp>
      <p:sp>
        <p:nvSpPr>
          <p:cNvPr id="3" name="内容占位符 2"/>
          <p:cNvSpPr>
            <a:spLocks noGrp="1"/>
          </p:cNvSpPr>
          <p:nvPr>
            <p:ph idx="1"/>
          </p:nvPr>
        </p:nvSpPr>
        <p:spPr>
          <a:xfrm>
            <a:off x="250825" y="908050"/>
            <a:ext cx="6381115" cy="5400675"/>
          </a:xfrm>
        </p:spPr>
        <p:txBody>
          <a:bodyPr/>
          <a:p>
            <a:r>
              <a:rPr lang="zh-CN" altLang="en-US"/>
              <a:t>马云“动动嘴”买票乘地铁</a:t>
            </a:r>
            <a:endParaRPr lang="zh-CN" altLang="en-US"/>
          </a:p>
          <a:p>
            <a:pPr lvl="1"/>
            <a:r>
              <a:rPr lang="zh-CN" altLang="en-US"/>
              <a:t>语音购票</a:t>
            </a:r>
            <a:endParaRPr lang="zh-CN" altLang="en-US"/>
          </a:p>
          <a:p>
            <a:pPr lvl="1"/>
            <a:r>
              <a:rPr lang="zh-CN" altLang="en-US"/>
              <a:t>刷脸进站</a:t>
            </a:r>
            <a:endParaRPr lang="zh-CN" altLang="en-US"/>
          </a:p>
          <a:p>
            <a:pPr lvl="1"/>
            <a:r>
              <a:rPr lang="zh-CN" altLang="en-US"/>
              <a:t>人流监测</a:t>
            </a:r>
            <a:endParaRPr lang="zh-CN" altLang="en-US"/>
          </a:p>
          <a:p>
            <a:pPr lvl="0"/>
            <a:endParaRPr lang="zh-CN" altLang="en-US"/>
          </a:p>
          <a:p>
            <a:pPr lvl="0"/>
            <a:r>
              <a:rPr lang="zh-CN" altLang="en-US"/>
              <a:t>地铁智能购票系统所用的多模态交互</a:t>
            </a:r>
            <a:endParaRPr lang="zh-CN" altLang="en-US"/>
          </a:p>
          <a:p>
            <a:pPr lvl="0"/>
            <a:r>
              <a:rPr lang="zh-CN" altLang="en-US"/>
              <a:t>下一代人机交互可能性的一种尝试</a:t>
            </a:r>
            <a:endParaRPr lang="zh-CN" altLang="en-US"/>
          </a:p>
          <a:p>
            <a:pPr lvl="1"/>
            <a:r>
              <a:rPr lang="zh-CN" altLang="en-US"/>
              <a:t>你只要走近机器，不需要唤醒，它就会自动与你发生交互。</a:t>
            </a:r>
            <a:endParaRPr lang="zh-CN" altLang="en-US"/>
          </a:p>
        </p:txBody>
      </p:sp>
      <p:pic>
        <p:nvPicPr>
          <p:cNvPr id="4" name="图片 3" descr="AI地铁"/>
          <p:cNvPicPr>
            <a:picLocks noChangeAspect="1"/>
          </p:cNvPicPr>
          <p:nvPr/>
        </p:nvPicPr>
        <p:blipFill>
          <a:blip r:embed="rId1"/>
          <a:stretch>
            <a:fillRect/>
          </a:stretch>
        </p:blipFill>
        <p:spPr>
          <a:xfrm>
            <a:off x="5306695" y="765175"/>
            <a:ext cx="3837305" cy="2877820"/>
          </a:xfrm>
          <a:prstGeom prst="rect">
            <a:avLst/>
          </a:prstGeom>
        </p:spPr>
      </p:pic>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游戏化教学</a:t>
            </a:r>
            <a:endParaRPr lang="zh-CN" altLang="en-US"/>
          </a:p>
        </p:txBody>
      </p:sp>
      <p:sp>
        <p:nvSpPr>
          <p:cNvPr id="3" name="内容占位符 2"/>
          <p:cNvSpPr>
            <a:spLocks noGrp="1"/>
          </p:cNvSpPr>
          <p:nvPr>
            <p:ph idx="1"/>
          </p:nvPr>
        </p:nvSpPr>
        <p:spPr/>
        <p:txBody>
          <a:bodyPr/>
          <a:p>
            <a:r>
              <a:rPr lang="zh-CN" altLang="en-US"/>
              <a:t>题库</a:t>
            </a:r>
            <a:endParaRPr lang="zh-CN" altLang="en-US"/>
          </a:p>
          <a:p>
            <a:pPr lvl="1"/>
            <a:r>
              <a:rPr lang="zh-CN" altLang="en-US"/>
              <a:t>随机投放一些题目， 根据反馈情况再提供下一波题目， 这个难度是根据你的情况逐步上升的，你和这个“机器人题库</a:t>
            </a:r>
            <a:r>
              <a:rPr lang="en-US" altLang="zh-CN"/>
              <a:t>”</a:t>
            </a:r>
            <a:r>
              <a:rPr lang="zh-CN" altLang="en-US"/>
              <a:t>形成一个互动的闭环</a:t>
            </a:r>
            <a:endParaRPr lang="zh-CN" altLang="en-US"/>
          </a:p>
          <a:p>
            <a:pPr lvl="1"/>
            <a:r>
              <a:rPr lang="en-US" altLang="zh-CN"/>
              <a:t>英语流利说App</a:t>
            </a:r>
            <a:endParaRPr lang="en-US" altLang="zh-CN"/>
          </a:p>
          <a:p>
            <a:pPr lvl="1"/>
            <a:endParaRPr lang="en-US" altLang="zh-CN"/>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对人工智能的误解</a:t>
            </a:r>
            <a:endParaRPr lang="zh-CN" altLang="en-US"/>
          </a:p>
        </p:txBody>
      </p:sp>
      <p:sp>
        <p:nvSpPr>
          <p:cNvPr id="3" name="内容占位符 2"/>
          <p:cNvSpPr>
            <a:spLocks noGrp="1"/>
          </p:cNvSpPr>
          <p:nvPr>
            <p:ph idx="1"/>
          </p:nvPr>
        </p:nvSpPr>
        <p:spPr/>
        <p:txBody>
          <a:bodyPr/>
          <a:p>
            <a:r>
              <a:rPr lang="zh-CN" altLang="en-US"/>
              <a:t>给它什么数据它就什么都能学会</a:t>
            </a:r>
            <a:endParaRPr lang="zh-CN" altLang="en-US"/>
          </a:p>
          <a:p>
            <a:r>
              <a:rPr lang="zh-CN" altLang="en-US"/>
              <a:t>需要：数据</a:t>
            </a:r>
            <a:r>
              <a:rPr lang="en-US" altLang="zh-CN"/>
              <a:t>+</a:t>
            </a:r>
            <a:r>
              <a:rPr lang="zh-CN" altLang="en-US"/>
              <a:t>特征</a:t>
            </a:r>
            <a:endParaRPr lang="zh-CN" altLang="en-US"/>
          </a:p>
          <a:p>
            <a:pPr lvl="1"/>
            <a:r>
              <a:rPr lang="zh-CN" altLang="en-US"/>
              <a:t>数据和特征决定了机器学习的上限，而模型和算法只是逼近这个上限而已</a:t>
            </a:r>
            <a:endParaRPr lang="zh-CN" altLang="en-US"/>
          </a:p>
          <a:p>
            <a:pPr lvl="1"/>
            <a:r>
              <a:rPr lang="zh-CN" altLang="zh-CN"/>
              <a:t>好的特征一般能很好地描述数据的内部结构</a:t>
            </a:r>
            <a:endParaRPr lang="zh-CN" altLang="zh-CN"/>
          </a:p>
          <a:p>
            <a:pPr lvl="2"/>
            <a:r>
              <a:rPr lang="zh-CN" altLang="zh-CN"/>
              <a:t>人工选择特征</a:t>
            </a:r>
            <a:endParaRPr lang="zh-CN" altLang="zh-CN"/>
          </a:p>
          <a:p>
            <a:pPr lvl="2"/>
            <a:r>
              <a:rPr lang="zh-CN" altLang="zh-CN"/>
              <a:t>以深度学习为代表的机器自动学习选择特征</a:t>
            </a:r>
            <a:endParaRPr lang="zh-CN"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left)">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应用案例</a:t>
            </a:r>
            <a:endParaRPr lang="zh-CN" altLang="en-US"/>
          </a:p>
        </p:txBody>
      </p:sp>
      <p:sp>
        <p:nvSpPr>
          <p:cNvPr id="3" name="内容占位符 2"/>
          <p:cNvSpPr>
            <a:spLocks noGrp="1"/>
          </p:cNvSpPr>
          <p:nvPr>
            <p:ph idx="1"/>
          </p:nvPr>
        </p:nvSpPr>
        <p:spPr/>
        <p:txBody>
          <a:bodyPr/>
          <a:p>
            <a:r>
              <a:rPr lang="zh-CN" altLang="en-US"/>
              <a:t>人工智能在网络安全领域的应用</a:t>
            </a:r>
            <a:endParaRPr lang="zh-CN" altLang="en-US"/>
          </a:p>
          <a:p>
            <a:pPr lvl="1"/>
            <a:r>
              <a:rPr lang="zh-CN" altLang="en-US"/>
              <a:t>赛门铁克公司《互联网安全威胁报告》显示，网络攻击无论在数量还是在复杂程度上都继续呈增长态势</a:t>
            </a:r>
            <a:endParaRPr lang="zh-CN" altLang="en-US"/>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背景</a:t>
            </a:r>
            <a:endParaRPr lang="zh-CN" altLang="en-US" dirty="0" smtClean="0"/>
          </a:p>
        </p:txBody>
      </p:sp>
      <p:sp>
        <p:nvSpPr>
          <p:cNvPr id="18435" name="内容占位符 4"/>
          <p:cNvSpPr>
            <a:spLocks noGrp="1"/>
          </p:cNvSpPr>
          <p:nvPr>
            <p:ph idx="1"/>
          </p:nvPr>
        </p:nvSpPr>
        <p:spPr>
          <a:xfrm>
            <a:off x="250825" y="765175"/>
            <a:ext cx="8642350" cy="5400675"/>
          </a:xfrm>
        </p:spPr>
        <p:txBody>
          <a:bodyPr/>
          <a:lstStyle/>
          <a:p>
            <a:pPr>
              <a:lnSpc>
                <a:spcPct val="150000"/>
              </a:lnSpc>
            </a:pPr>
            <a:r>
              <a:rPr lang="zh-CN" altLang="en-US" dirty="0" smtClean="0">
                <a:latin typeface="宋体" panose="02010600030101010101" pitchFamily="2" charset="-122"/>
                <a:ea typeface="宋体" panose="02010600030101010101" pitchFamily="2" charset="-122"/>
              </a:rPr>
              <a:t>什么样的网页会被称为恶意网页？</a:t>
            </a:r>
            <a:endParaRPr lang="en-US" altLang="zh-CN" dirty="0" smtClean="0">
              <a:latin typeface="宋体" panose="02010600030101010101" pitchFamily="2" charset="-122"/>
              <a:ea typeface="宋体" panose="02010600030101010101" pitchFamily="2" charset="-122"/>
            </a:endParaRPr>
          </a:p>
          <a:p>
            <a:pPr lvl="1">
              <a:lnSpc>
                <a:spcPct val="150000"/>
              </a:lnSpc>
            </a:pPr>
            <a:r>
              <a:rPr lang="zh-CN" altLang="zh-CN" dirty="0" smtClean="0">
                <a:latin typeface="宋体" panose="02010600030101010101" pitchFamily="2" charset="-122"/>
                <a:ea typeface="宋体" panose="02010600030101010101" pitchFamily="2" charset="-122"/>
              </a:rPr>
              <a:t>便利</a:t>
            </a:r>
            <a:r>
              <a:rPr lang="zh-CN" altLang="zh-CN" dirty="0">
                <a:latin typeface="宋体" panose="02010600030101010101" pitchFamily="2" charset="-122"/>
                <a:ea typeface="宋体" panose="02010600030101010101" pitchFamily="2" charset="-122"/>
              </a:rPr>
              <a:t>的网络</a:t>
            </a:r>
            <a:r>
              <a:rPr lang="zh-CN" altLang="zh-CN" dirty="0" smtClean="0">
                <a:latin typeface="宋体" panose="02010600030101010101" pitchFamily="2" charset="-122"/>
                <a:ea typeface="宋体" panose="02010600030101010101" pitchFamily="2" charset="-122"/>
              </a:rPr>
              <a:t>服务吸引</a:t>
            </a:r>
            <a:r>
              <a:rPr lang="zh-CN" altLang="zh-CN" dirty="0">
                <a:latin typeface="宋体" panose="02010600030101010101" pitchFamily="2" charset="-122"/>
                <a:ea typeface="宋体" panose="02010600030101010101" pitchFamily="2" charset="-122"/>
              </a:rPr>
              <a:t>了网络攻击者们通过</a:t>
            </a:r>
            <a:r>
              <a:rPr lang="zh-CN" altLang="zh-CN" dirty="0">
                <a:solidFill>
                  <a:srgbClr val="FF0000"/>
                </a:solidFill>
                <a:latin typeface="宋体" panose="02010600030101010101" pitchFamily="2" charset="-122"/>
                <a:ea typeface="宋体" panose="02010600030101010101" pitchFamily="2" charset="-122"/>
              </a:rPr>
              <a:t>钓鱼网站，垃圾广告和恶意软件</a:t>
            </a:r>
            <a:r>
              <a:rPr lang="zh-CN" altLang="zh-CN" dirty="0">
                <a:latin typeface="宋体" panose="02010600030101010101" pitchFamily="2" charset="-122"/>
                <a:ea typeface="宋体" panose="02010600030101010101" pitchFamily="2" charset="-122"/>
              </a:rPr>
              <a:t>推广等方式进行非法牟利。尽管这些不法活动的目的和手段各不相同，但他们都需要</a:t>
            </a:r>
            <a:r>
              <a:rPr lang="zh-CN" altLang="zh-CN" u="sng" dirty="0">
                <a:latin typeface="宋体" panose="02010600030101010101" pitchFamily="2" charset="-122"/>
                <a:ea typeface="宋体" panose="02010600030101010101" pitchFamily="2" charset="-122"/>
              </a:rPr>
              <a:t>不知情的用户访问攻击者提供的</a:t>
            </a:r>
            <a:r>
              <a:rPr lang="zh-CN" altLang="zh-CN" u="sng" dirty="0" smtClean="0">
                <a:latin typeface="宋体" panose="02010600030101010101" pitchFamily="2" charset="-122"/>
                <a:ea typeface="宋体" panose="02010600030101010101" pitchFamily="2" charset="-122"/>
              </a:rPr>
              <a:t>网</a:t>
            </a:r>
            <a:r>
              <a:rPr lang="zh-CN" altLang="en-US" u="sng" dirty="0" smtClean="0">
                <a:latin typeface="宋体" panose="02010600030101010101" pitchFamily="2" charset="-122"/>
                <a:ea typeface="宋体" panose="02010600030101010101" pitchFamily="2" charset="-122"/>
              </a:rPr>
              <a:t>页地址</a:t>
            </a:r>
            <a:r>
              <a:rPr lang="zh-CN" altLang="zh-CN" dirty="0" smtClean="0">
                <a:latin typeface="宋体" panose="02010600030101010101" pitchFamily="2" charset="-122"/>
                <a:ea typeface="宋体" panose="02010600030101010101" pitchFamily="2" charset="-122"/>
              </a:rPr>
              <a:t>以</a:t>
            </a:r>
            <a:r>
              <a:rPr lang="zh-CN" altLang="zh-CN" dirty="0">
                <a:latin typeface="宋体" panose="02010600030101010101" pitchFamily="2" charset="-122"/>
                <a:ea typeface="宋体" panose="02010600030101010101" pitchFamily="2" charset="-122"/>
              </a:rPr>
              <a:t>达到攻击目的。这些网页因此被称为</a:t>
            </a:r>
            <a:r>
              <a:rPr lang="zh-CN" altLang="zh-CN" dirty="0">
                <a:solidFill>
                  <a:srgbClr val="FF0000"/>
                </a:solidFill>
                <a:latin typeface="宋体" panose="02010600030101010101" pitchFamily="2" charset="-122"/>
                <a:ea typeface="宋体" panose="02010600030101010101" pitchFamily="2" charset="-122"/>
              </a:rPr>
              <a:t>恶意网页</a:t>
            </a:r>
            <a:r>
              <a:rPr lang="zh-CN" altLang="zh-CN"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pic>
        <p:nvPicPr>
          <p:cNvPr id="12" name="Picture 4" descr="C:\Users\buptss\Desktop\拼图.jpg"/>
          <p:cNvPicPr>
            <a:picLocks noChangeAspect="1" noChangeArrowheads="1"/>
          </p:cNvPicPr>
          <p:nvPr/>
        </p:nvPicPr>
        <p:blipFill>
          <a:blip r:embed="rId1" cstate="print"/>
          <a:srcRect/>
          <a:stretch>
            <a:fillRect/>
          </a:stretch>
        </p:blipFill>
        <p:spPr bwMode="auto">
          <a:xfrm>
            <a:off x="4803542" y="4520354"/>
            <a:ext cx="2851547" cy="213836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背景</a:t>
            </a:r>
            <a:endParaRPr lang="zh-CN" altLang="en-US" dirty="0" smtClean="0"/>
          </a:p>
        </p:txBody>
      </p:sp>
      <p:sp>
        <p:nvSpPr>
          <p:cNvPr id="18435" name="内容占位符 4"/>
          <p:cNvSpPr>
            <a:spLocks noGrp="1"/>
          </p:cNvSpPr>
          <p:nvPr>
            <p:ph idx="1"/>
          </p:nvPr>
        </p:nvSpPr>
        <p:spPr>
          <a:xfrm>
            <a:off x="273050" y="765175"/>
            <a:ext cx="8642350" cy="5400675"/>
          </a:xfrm>
        </p:spPr>
        <p:txBody>
          <a:bodyPr/>
          <a:lstStyle/>
          <a:p>
            <a:pPr>
              <a:lnSpc>
                <a:spcPct val="150000"/>
              </a:lnSpc>
            </a:pPr>
            <a:r>
              <a:rPr lang="zh-CN" altLang="en-US" sz="2400" dirty="0" smtClean="0">
                <a:latin typeface="宋体" panose="02010600030101010101" pitchFamily="2" charset="-122"/>
                <a:ea typeface="宋体" panose="02010600030101010101" pitchFamily="2" charset="-122"/>
              </a:rPr>
              <a:t>恶意网页的威胁有多大？</a:t>
            </a:r>
            <a:endParaRPr lang="en-US" altLang="zh-CN" sz="2400" dirty="0" smtClean="0">
              <a:latin typeface="宋体" panose="02010600030101010101" pitchFamily="2" charset="-122"/>
              <a:ea typeface="宋体" panose="02010600030101010101" pitchFamily="2" charset="-122"/>
            </a:endParaRPr>
          </a:p>
          <a:p>
            <a:pPr lvl="1">
              <a:lnSpc>
                <a:spcPct val="150000"/>
              </a:lnSpc>
              <a:defRPr/>
            </a:pPr>
            <a:r>
              <a:rPr lang="zh-CN" altLang="en-US" sz="2000" dirty="0">
                <a:latin typeface="宋体" panose="02010600030101010101" pitchFamily="2" charset="-122"/>
                <a:ea typeface="宋体" panose="02010600030101010101" pitchFamily="2" charset="-122"/>
              </a:rPr>
              <a:t>国际反钓鱼组织</a:t>
            </a:r>
            <a:r>
              <a:rPr lang="en-US" altLang="zh-CN" sz="2000" dirty="0">
                <a:latin typeface="宋体" panose="02010600030101010101" pitchFamily="2" charset="-122"/>
                <a:ea typeface="宋体" panose="02010600030101010101" pitchFamily="2" charset="-122"/>
              </a:rPr>
              <a:t>APWG</a:t>
            </a:r>
            <a:r>
              <a:rPr lang="zh-CN" altLang="en-US" sz="2000" dirty="0">
                <a:latin typeface="宋体" panose="02010600030101010101" pitchFamily="2" charset="-122"/>
                <a:ea typeface="宋体" panose="02010600030101010101" pitchFamily="2" charset="-122"/>
              </a:rPr>
              <a:t>的数据显示，</a:t>
            </a:r>
            <a:r>
              <a:rPr lang="en-US" altLang="zh-CN" sz="2000" dirty="0">
                <a:latin typeface="宋体" panose="02010600030101010101" pitchFamily="2" charset="-122"/>
                <a:ea typeface="宋体" panose="02010600030101010101" pitchFamily="2" charset="-122"/>
              </a:rPr>
              <a:t>2012</a:t>
            </a:r>
            <a:r>
              <a:rPr lang="zh-CN" altLang="en-US" sz="2000" dirty="0">
                <a:latin typeface="宋体" panose="02010600030101010101" pitchFamily="2" charset="-122"/>
                <a:ea typeface="宋体" panose="02010600030101010101" pitchFamily="2" charset="-122"/>
              </a:rPr>
              <a:t>下半年间，使用</a:t>
            </a:r>
            <a:r>
              <a:rPr lang="zh-CN" altLang="en-US" sz="2000" dirty="0" smtClean="0">
                <a:latin typeface="宋体" panose="02010600030101010101" pitchFamily="2" charset="-122"/>
                <a:ea typeface="宋体" panose="02010600030101010101" pitchFamily="2" charset="-122"/>
              </a:rPr>
              <a:t>恶意网页进行</a:t>
            </a:r>
            <a:r>
              <a:rPr lang="zh-CN" altLang="en-US" sz="2000" dirty="0">
                <a:latin typeface="宋体" panose="02010600030101010101" pitchFamily="2" charset="-122"/>
                <a:ea typeface="宋体" panose="02010600030101010101" pitchFamily="2" charset="-122"/>
              </a:rPr>
              <a:t>网络钓鱼从</a:t>
            </a:r>
            <a:r>
              <a:rPr lang="en-US" altLang="zh-CN" sz="2000" b="1" dirty="0">
                <a:solidFill>
                  <a:srgbClr val="FF0000"/>
                </a:solidFill>
                <a:latin typeface="宋体" panose="02010600030101010101" pitchFamily="2" charset="-122"/>
                <a:ea typeface="宋体" panose="02010600030101010101" pitchFamily="2" charset="-122"/>
              </a:rPr>
              <a:t>93,462</a:t>
            </a:r>
            <a:r>
              <a:rPr lang="zh-CN" altLang="en-US" sz="2000" dirty="0">
                <a:latin typeface="宋体" panose="02010600030101010101" pitchFamily="2" charset="-122"/>
                <a:ea typeface="宋体" panose="02010600030101010101" pitchFamily="2" charset="-122"/>
              </a:rPr>
              <a:t>起攀升到</a:t>
            </a:r>
            <a:r>
              <a:rPr lang="en-US" altLang="zh-CN" sz="2000" b="1" dirty="0">
                <a:solidFill>
                  <a:srgbClr val="FF0000"/>
                </a:solidFill>
                <a:latin typeface="宋体" panose="02010600030101010101" pitchFamily="2" charset="-122"/>
                <a:ea typeface="宋体" panose="02010600030101010101" pitchFamily="2" charset="-122"/>
              </a:rPr>
              <a:t>123,486</a:t>
            </a:r>
            <a:r>
              <a:rPr lang="zh-CN" altLang="en-US" sz="2000" dirty="0">
                <a:latin typeface="宋体" panose="02010600030101010101" pitchFamily="2" charset="-122"/>
                <a:ea typeface="宋体" panose="02010600030101010101" pitchFamily="2" charset="-122"/>
              </a:rPr>
              <a:t>起。</a:t>
            </a:r>
            <a:endParaRPr lang="en-US" altLang="zh-CN" sz="2000" dirty="0">
              <a:latin typeface="宋体" panose="02010600030101010101" pitchFamily="2" charset="-122"/>
              <a:ea typeface="宋体" panose="02010600030101010101" pitchFamily="2" charset="-122"/>
            </a:endParaRPr>
          </a:p>
          <a:p>
            <a:pPr lvl="1">
              <a:lnSpc>
                <a:spcPct val="150000"/>
              </a:lnSpc>
            </a:pPr>
            <a:r>
              <a:rPr lang="zh-CN" altLang="zh-CN" sz="2000" dirty="0" smtClean="0">
                <a:latin typeface="宋体" panose="02010600030101010101" pitchFamily="2" charset="-122"/>
                <a:ea typeface="宋体" panose="02010600030101010101" pitchFamily="2" charset="-122"/>
              </a:rPr>
              <a:t>卡巴斯基</a:t>
            </a:r>
            <a:r>
              <a:rPr lang="zh-CN" altLang="zh-CN" sz="2000" dirty="0">
                <a:latin typeface="宋体" panose="02010600030101010101" pitchFamily="2" charset="-122"/>
                <a:ea typeface="宋体" panose="02010600030101010101" pitchFamily="2" charset="-122"/>
              </a:rPr>
              <a:t>报告显示，恶意网页在</a:t>
            </a:r>
            <a:r>
              <a:rPr lang="en-US" altLang="zh-CN" sz="2000" b="1" dirty="0">
                <a:solidFill>
                  <a:srgbClr val="FF0000"/>
                </a:solidFill>
                <a:latin typeface="宋体" panose="02010600030101010101" pitchFamily="2" charset="-122"/>
                <a:ea typeface="宋体" panose="02010600030101010101" pitchFamily="2" charset="-122"/>
              </a:rPr>
              <a:t>87.36%</a:t>
            </a:r>
            <a:r>
              <a:rPr lang="zh-CN" altLang="zh-CN" sz="2000" dirty="0">
                <a:latin typeface="宋体" panose="02010600030101010101" pitchFamily="2" charset="-122"/>
                <a:ea typeface="宋体" panose="02010600030101010101" pitchFamily="2" charset="-122"/>
              </a:rPr>
              <a:t>的网络攻击中出现，并已成为黑客谋求经济利益的重要工具</a:t>
            </a:r>
            <a:r>
              <a:rPr lang="zh-CN" altLang="zh-CN"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lvl="1">
              <a:lnSpc>
                <a:spcPct val="150000"/>
              </a:lnSpc>
            </a:pPr>
            <a:r>
              <a:rPr lang="en-US" altLang="zh-CN" sz="2000" dirty="0" smtClean="0">
                <a:latin typeface="宋体" panose="02010600030101010101" pitchFamily="2" charset="-122"/>
                <a:ea typeface="宋体" panose="02010600030101010101" pitchFamily="2" charset="-122"/>
              </a:rPr>
              <a:t>Google</a:t>
            </a:r>
            <a:r>
              <a:rPr lang="zh-CN" altLang="zh-CN" sz="2000" dirty="0">
                <a:latin typeface="宋体" panose="02010600030101010101" pitchFamily="2" charset="-122"/>
                <a:ea typeface="宋体" panose="02010600030101010101" pitchFamily="2" charset="-122"/>
              </a:rPr>
              <a:t>的研究指出，其搜索结果中</a:t>
            </a:r>
            <a:r>
              <a:rPr lang="en-US" altLang="zh-CN" sz="2000" b="1" dirty="0">
                <a:solidFill>
                  <a:srgbClr val="FF0000"/>
                </a:solidFill>
                <a:latin typeface="宋体" panose="02010600030101010101" pitchFamily="2" charset="-122"/>
                <a:ea typeface="宋体" panose="02010600030101010101" pitchFamily="2" charset="-122"/>
              </a:rPr>
              <a:t>1.3%</a:t>
            </a:r>
            <a:r>
              <a:rPr lang="zh-CN" altLang="zh-CN" sz="2000" dirty="0">
                <a:latin typeface="宋体" panose="02010600030101010101" pitchFamily="2" charset="-122"/>
                <a:ea typeface="宋体" panose="02010600030101010101" pitchFamily="2" charset="-122"/>
              </a:rPr>
              <a:t>的页面为被挂马网页</a:t>
            </a:r>
            <a:r>
              <a:rPr lang="zh-CN" altLang="zh-CN"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pic>
        <p:nvPicPr>
          <p:cNvPr id="12" name="Picture 3"/>
          <p:cNvPicPr>
            <a:picLocks noChangeAspect="1" noChangeArrowheads="1"/>
          </p:cNvPicPr>
          <p:nvPr/>
        </p:nvPicPr>
        <p:blipFill>
          <a:blip r:embed="rId1" cstate="print"/>
          <a:srcRect/>
          <a:stretch>
            <a:fillRect/>
          </a:stretch>
        </p:blipFill>
        <p:spPr bwMode="auto">
          <a:xfrm>
            <a:off x="2681093" y="4040888"/>
            <a:ext cx="3456384" cy="1999765"/>
          </a:xfrm>
          <a:prstGeom prst="rect">
            <a:avLst/>
          </a:prstGeom>
          <a:noFill/>
          <a:ln w="9525">
            <a:noFill/>
            <a:miter lim="800000"/>
            <a:headEnd/>
            <a:tailEnd/>
          </a:ln>
        </p:spPr>
      </p:pic>
      <p:sp>
        <p:nvSpPr>
          <p:cNvPr id="7" name="TextBox 6"/>
          <p:cNvSpPr txBox="1"/>
          <p:nvPr/>
        </p:nvSpPr>
        <p:spPr>
          <a:xfrm>
            <a:off x="892810" y="6165850"/>
            <a:ext cx="7518400" cy="460375"/>
          </a:xfrm>
          <a:prstGeom prst="rect">
            <a:avLst/>
          </a:prstGeom>
          <a:solidFill>
            <a:schemeClr val="bg1">
              <a:lumMod val="65000"/>
            </a:schemeClr>
          </a:solidFill>
          <a:ln w="19050">
            <a:solidFill>
              <a:schemeClr val="tx2">
                <a:lumMod val="50000"/>
              </a:schemeClr>
            </a:solidFill>
          </a:ln>
        </p:spPr>
        <p:txBody>
          <a:bodyPr wrap="square">
            <a:spAutoFit/>
          </a:bodyPr>
          <a:lstStyle/>
          <a:p>
            <a:pPr>
              <a:defRPr/>
            </a:pPr>
            <a:endParaRPr lang="en-US" altLang="zh-CN" sz="750" dirty="0">
              <a:latin typeface="楷体" panose="02010609060101010101" pitchFamily="49" charset="-122"/>
              <a:ea typeface="楷体" panose="02010609060101010101" pitchFamily="49" charset="-122"/>
            </a:endParaRPr>
          </a:p>
          <a:p>
            <a:r>
              <a:rPr lang="zh-CN" altLang="en-US" sz="1650" dirty="0">
                <a:latin typeface="华文新魏" panose="02010800040101010101" pitchFamily="2" charset="-122"/>
                <a:ea typeface="华文新魏" panose="02010800040101010101" pitchFamily="2" charset="-122"/>
                <a:cs typeface="Verdana" panose="020B0604030504040204" pitchFamily="34" charset="0"/>
              </a:rPr>
              <a:t>因此，如何有效地识别恶意网页已经成为亟待解决的网络安全问题之一。</a:t>
            </a:r>
            <a:endParaRPr lang="zh-CN" altLang="en-US" sz="1650" dirty="0">
              <a:latin typeface="华文新魏" panose="02010800040101010101" pitchFamily="2" charset="-122"/>
              <a:ea typeface="华文新魏" panose="02010800040101010101" pitchFamily="2" charset="-122"/>
              <a:cs typeface="Verdan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背景</a:t>
            </a:r>
            <a:endParaRPr lang="zh-CN" altLang="en-US" dirty="0" smtClean="0"/>
          </a:p>
        </p:txBody>
      </p:sp>
      <p:sp>
        <p:nvSpPr>
          <p:cNvPr id="18435" name="内容占位符 4"/>
          <p:cNvSpPr>
            <a:spLocks noGrp="1"/>
          </p:cNvSpPr>
          <p:nvPr>
            <p:ph idx="1"/>
          </p:nvPr>
        </p:nvSpPr>
        <p:spPr>
          <a:xfrm>
            <a:off x="250825" y="728980"/>
            <a:ext cx="8642350" cy="5400675"/>
          </a:xfrm>
        </p:spPr>
        <p:txBody>
          <a:bodyPr/>
          <a:lstStyle/>
          <a:p>
            <a:pPr>
              <a:lnSpc>
                <a:spcPct val="150000"/>
              </a:lnSpc>
            </a:pPr>
            <a:r>
              <a:rPr lang="zh-CN" altLang="en-US" sz="2400" dirty="0" smtClean="0">
                <a:latin typeface="宋体" panose="02010600030101010101" pitchFamily="2" charset="-122"/>
                <a:ea typeface="宋体" panose="02010600030101010101" pitchFamily="2" charset="-122"/>
              </a:rPr>
              <a:t>恶意网页识别的一些研究进展</a:t>
            </a:r>
            <a:endParaRPr lang="en-US" altLang="zh-CN" sz="2400" dirty="0" smtClean="0">
              <a:latin typeface="宋体" panose="02010600030101010101" pitchFamily="2" charset="-122"/>
              <a:ea typeface="宋体" panose="02010600030101010101" pitchFamily="2" charset="-122"/>
            </a:endParaRPr>
          </a:p>
          <a:p>
            <a:pPr lvl="1">
              <a:lnSpc>
                <a:spcPct val="150000"/>
              </a:lnSpc>
            </a:pPr>
            <a:r>
              <a:rPr lang="zh-CN" altLang="en-US" sz="2000" dirty="0" smtClean="0">
                <a:latin typeface="宋体" panose="02010600030101010101" pitchFamily="2" charset="-122"/>
                <a:ea typeface="宋体" panose="02010600030101010101" pitchFamily="2" charset="-122"/>
              </a:rPr>
              <a:t>观点：恶意网页的识别与检测是一个</a:t>
            </a:r>
            <a:r>
              <a:rPr lang="zh-CN" altLang="en-US" sz="2000" b="1" dirty="0" smtClean="0">
                <a:solidFill>
                  <a:srgbClr val="FF0000"/>
                </a:solidFill>
                <a:latin typeface="宋体" panose="02010600030101010101" pitchFamily="2" charset="-122"/>
                <a:ea typeface="宋体" panose="02010600030101010101" pitchFamily="2" charset="-122"/>
              </a:rPr>
              <a:t>攻防博弈</a:t>
            </a:r>
            <a:r>
              <a:rPr lang="zh-CN" altLang="en-US" sz="2000" dirty="0" smtClean="0">
                <a:latin typeface="宋体" panose="02010600030101010101" pitchFamily="2" charset="-122"/>
                <a:ea typeface="宋体" panose="02010600030101010101" pitchFamily="2" charset="-122"/>
              </a:rPr>
              <a:t>问题。</a:t>
            </a:r>
            <a:endParaRPr lang="en-US" altLang="zh-CN" sz="2000" dirty="0" smtClean="0">
              <a:latin typeface="宋体" panose="02010600030101010101" pitchFamily="2" charset="-122"/>
              <a:ea typeface="宋体" panose="02010600030101010101" pitchFamily="2" charset="-122"/>
            </a:endParaRPr>
          </a:p>
          <a:p>
            <a:pPr lvl="1">
              <a:lnSpc>
                <a:spcPct val="150000"/>
              </a:lnSpc>
            </a:pPr>
            <a:r>
              <a:rPr lang="zh-CN" altLang="en-US" sz="2000" dirty="0" smtClean="0">
                <a:latin typeface="宋体" panose="02010600030101010101" pitchFamily="2" charset="-122"/>
                <a:ea typeface="宋体" panose="02010600030101010101" pitchFamily="2" charset="-122"/>
              </a:rPr>
              <a:t>攻击者视角：</a:t>
            </a:r>
            <a:endParaRPr lang="en-US" altLang="zh-CN" sz="2000" dirty="0" smtClean="0">
              <a:latin typeface="宋体" panose="02010600030101010101" pitchFamily="2" charset="-122"/>
              <a:ea typeface="宋体" panose="02010600030101010101" pitchFamily="2" charset="-122"/>
            </a:endParaRPr>
          </a:p>
          <a:p>
            <a:pPr lvl="2">
              <a:lnSpc>
                <a:spcPct val="150000"/>
              </a:lnSpc>
            </a:pPr>
            <a:r>
              <a:rPr lang="zh-CN" altLang="en-US" sz="2000" dirty="0" smtClean="0">
                <a:latin typeface="宋体" panose="02010600030101010101" pitchFamily="2" charset="-122"/>
                <a:ea typeface="宋体" panose="02010600030101010101" pitchFamily="2" charset="-122"/>
              </a:rPr>
              <a:t>自动生成域名技术、隐匿技术。。。</a:t>
            </a:r>
            <a:endParaRPr lang="en-US" altLang="zh-CN" sz="2000" dirty="0" smtClean="0">
              <a:latin typeface="宋体" panose="02010600030101010101" pitchFamily="2" charset="-122"/>
              <a:ea typeface="宋体" panose="02010600030101010101" pitchFamily="2" charset="-122"/>
            </a:endParaRPr>
          </a:p>
          <a:p>
            <a:pPr lvl="1">
              <a:lnSpc>
                <a:spcPct val="150000"/>
              </a:lnSpc>
              <a:defRPr/>
            </a:pPr>
            <a:r>
              <a:rPr lang="zh-CN" altLang="en-US" sz="2000" dirty="0" smtClean="0">
                <a:latin typeface="宋体" panose="02010600030101010101" pitchFamily="2" charset="-122"/>
                <a:ea typeface="宋体" panose="02010600030101010101" pitchFamily="2" charset="-122"/>
              </a:rPr>
              <a:t>防御者视角：</a:t>
            </a:r>
            <a:endParaRPr lang="en-US" altLang="zh-CN" sz="2000" dirty="0" smtClean="0">
              <a:latin typeface="宋体" panose="02010600030101010101" pitchFamily="2" charset="-122"/>
              <a:ea typeface="宋体" panose="02010600030101010101" pitchFamily="2" charset="-122"/>
            </a:endParaRPr>
          </a:p>
          <a:p>
            <a:pPr lvl="2">
              <a:lnSpc>
                <a:spcPct val="150000"/>
              </a:lnSpc>
              <a:defRPr/>
            </a:pPr>
            <a:r>
              <a:rPr lang="zh-CN" altLang="en-US" sz="2000" dirty="0" smtClean="0">
                <a:latin typeface="宋体" panose="02010600030101010101" pitchFamily="2" charset="-122"/>
                <a:ea typeface="宋体" panose="02010600030101010101" pitchFamily="2" charset="-122"/>
              </a:rPr>
              <a:t>学术界：</a:t>
            </a:r>
            <a:r>
              <a:rPr lang="en-US" altLang="zh-CN" sz="2000" dirty="0" smtClean="0">
                <a:latin typeface="宋体" panose="02010600030101010101" pitchFamily="2" charset="-122"/>
                <a:ea typeface="宋体" panose="02010600030101010101" pitchFamily="2" charset="-122"/>
              </a:rPr>
              <a:t>URL</a:t>
            </a:r>
            <a:r>
              <a:rPr lang="zh-CN" altLang="en-US" sz="2000" dirty="0" smtClean="0">
                <a:latin typeface="宋体" panose="02010600030101010101" pitchFamily="2" charset="-122"/>
                <a:ea typeface="宋体" panose="02010600030101010101" pitchFamily="2" charset="-122"/>
              </a:rPr>
              <a:t>语法特征，</a:t>
            </a:r>
            <a:r>
              <a:rPr lang="en-US" altLang="zh-CN" sz="2000" dirty="0" smtClean="0">
                <a:latin typeface="宋体" panose="02010600030101010101" pitchFamily="2" charset="-122"/>
                <a:ea typeface="宋体" panose="02010600030101010101" pitchFamily="2" charset="-122"/>
              </a:rPr>
              <a:t>DNS</a:t>
            </a:r>
            <a:r>
              <a:rPr lang="zh-CN" altLang="en-US" sz="2000" dirty="0" smtClean="0">
                <a:latin typeface="宋体" panose="02010600030101010101" pitchFamily="2" charset="-122"/>
                <a:ea typeface="宋体" panose="02010600030101010101" pitchFamily="2" charset="-122"/>
              </a:rPr>
              <a:t>特征，网页内容特征等。</a:t>
            </a:r>
            <a:endParaRPr lang="en-US" altLang="zh-CN" sz="2000" dirty="0" smtClean="0">
              <a:latin typeface="宋体" panose="02010600030101010101" pitchFamily="2" charset="-122"/>
              <a:ea typeface="宋体" panose="02010600030101010101" pitchFamily="2" charset="-122"/>
            </a:endParaRPr>
          </a:p>
          <a:p>
            <a:pPr lvl="2">
              <a:lnSpc>
                <a:spcPct val="150000"/>
              </a:lnSpc>
              <a:defRPr/>
            </a:pPr>
            <a:r>
              <a:rPr lang="zh-CN" altLang="en-US" sz="2000" dirty="0" smtClean="0">
                <a:latin typeface="宋体" panose="02010600030101010101" pitchFamily="2" charset="-122"/>
                <a:ea typeface="宋体" panose="02010600030101010101" pitchFamily="2" charset="-122"/>
              </a:rPr>
              <a:t>工业界：</a:t>
            </a:r>
            <a:r>
              <a:rPr lang="en-US" altLang="zh-CN" sz="2000" dirty="0" err="1" smtClean="0">
                <a:latin typeface="宋体" panose="02010600030101010101" pitchFamily="2" charset="-122"/>
                <a:ea typeface="宋体" panose="02010600030101010101" pitchFamily="2" charset="-122"/>
              </a:rPr>
              <a:t>SmartScreen</a:t>
            </a:r>
            <a:r>
              <a:rPr lang="zh-CN" altLang="en-US" sz="2000" dirty="0" smtClean="0">
                <a:latin typeface="宋体" panose="02010600030101010101" pitchFamily="2" charset="-122"/>
                <a:ea typeface="宋体" panose="02010600030101010101" pitchFamily="2" charset="-122"/>
              </a:rPr>
              <a:t>筛选器和</a:t>
            </a:r>
            <a:r>
              <a:rPr lang="en-US" altLang="zh-CN" sz="2000" dirty="0" err="1" smtClean="0">
                <a:latin typeface="宋体" panose="02010600030101010101" pitchFamily="2" charset="-122"/>
                <a:ea typeface="宋体" panose="02010600030101010101" pitchFamily="2" charset="-122"/>
              </a:rPr>
              <a:t>Safebrowsing</a:t>
            </a:r>
            <a:r>
              <a:rPr lang="zh-CN" altLang="en-US" sz="2000" dirty="0" smtClean="0">
                <a:latin typeface="宋体" panose="02010600030101010101" pitchFamily="2" charset="-122"/>
                <a:ea typeface="宋体" panose="02010600030101010101" pitchFamily="2" charset="-122"/>
              </a:rPr>
              <a:t>采用的内置黑白名单方法等。</a:t>
            </a:r>
            <a:endParaRPr lang="en-US" altLang="zh-CN" sz="2000" dirty="0" smtClean="0">
              <a:latin typeface="宋体" panose="02010600030101010101" pitchFamily="2" charset="-122"/>
              <a:ea typeface="宋体" panose="02010600030101010101" pitchFamily="2" charset="-122"/>
            </a:endParaRPr>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pic>
        <p:nvPicPr>
          <p:cNvPr id="7" name="Picture 2"/>
          <p:cNvPicPr>
            <a:picLocks noChangeAspect="1" noChangeArrowheads="1"/>
          </p:cNvPicPr>
          <p:nvPr/>
        </p:nvPicPr>
        <p:blipFill>
          <a:blip r:embed="rId1" cstate="print"/>
          <a:srcRect/>
          <a:stretch>
            <a:fillRect/>
          </a:stretch>
        </p:blipFill>
        <p:spPr bwMode="auto">
          <a:xfrm>
            <a:off x="1232205" y="5077639"/>
            <a:ext cx="1407786" cy="519798"/>
          </a:xfrm>
          <a:prstGeom prst="rect">
            <a:avLst/>
          </a:prstGeom>
          <a:noFill/>
          <a:ln w="9525">
            <a:noFill/>
            <a:miter lim="800000"/>
            <a:headEnd/>
            <a:tailEnd/>
          </a:ln>
          <a:effectLst/>
        </p:spPr>
      </p:pic>
      <p:pic>
        <p:nvPicPr>
          <p:cNvPr id="10" name="Picture 5"/>
          <p:cNvPicPr>
            <a:picLocks noChangeAspect="1" noChangeArrowheads="1"/>
          </p:cNvPicPr>
          <p:nvPr/>
        </p:nvPicPr>
        <p:blipFill>
          <a:blip r:embed="rId2" cstate="print"/>
          <a:srcRect/>
          <a:stretch>
            <a:fillRect/>
          </a:stretch>
        </p:blipFill>
        <p:spPr bwMode="auto">
          <a:xfrm>
            <a:off x="5466244" y="5292842"/>
            <a:ext cx="1017992" cy="758403"/>
          </a:xfrm>
          <a:prstGeom prst="rect">
            <a:avLst/>
          </a:prstGeom>
          <a:noFill/>
          <a:ln w="9525">
            <a:noFill/>
            <a:miter lim="800000"/>
            <a:headEnd/>
            <a:tailEnd/>
          </a:ln>
          <a:effectLst/>
        </p:spPr>
      </p:pic>
      <p:sp>
        <p:nvSpPr>
          <p:cNvPr id="11" name="TextBox 10"/>
          <p:cNvSpPr txBox="1"/>
          <p:nvPr/>
        </p:nvSpPr>
        <p:spPr>
          <a:xfrm>
            <a:off x="842645" y="6066155"/>
            <a:ext cx="7617460" cy="344805"/>
          </a:xfrm>
          <a:prstGeom prst="rect">
            <a:avLst/>
          </a:prstGeom>
          <a:solidFill>
            <a:schemeClr val="bg1">
              <a:lumMod val="65000"/>
            </a:schemeClr>
          </a:solidFill>
          <a:ln w="19050">
            <a:solidFill>
              <a:schemeClr val="tx2">
                <a:lumMod val="50000"/>
              </a:schemeClr>
            </a:solidFill>
          </a:ln>
        </p:spPr>
        <p:txBody>
          <a:bodyPr wrap="square">
            <a:spAutoFit/>
          </a:bodyPr>
          <a:lstStyle/>
          <a:p>
            <a:r>
              <a:rPr lang="zh-CN" altLang="en-US" sz="1650" dirty="0">
                <a:latin typeface="华文新魏" panose="02010800040101010101" pitchFamily="2" charset="-122"/>
                <a:ea typeface="华文新魏" panose="02010800040101010101" pitchFamily="2" charset="-122"/>
                <a:cs typeface="Verdana" panose="020B0604030504040204" pitchFamily="34" charset="0"/>
              </a:rPr>
              <a:t>下面分别从恶意网页识别问题的基本概念，识别技术和面临挑战三个方面介绍。</a:t>
            </a:r>
            <a:endParaRPr lang="zh-CN" altLang="en-US" sz="1650" dirty="0">
              <a:latin typeface="华文新魏" panose="02010800040101010101" pitchFamily="2" charset="-122"/>
              <a:ea typeface="华文新魏" panose="02010800040101010101" pitchFamily="2" charset="-122"/>
              <a:cs typeface="Verdana" panose="020B0604030504040204" pitchFamily="34" charset="0"/>
            </a:endParaRPr>
          </a:p>
        </p:txBody>
      </p:sp>
      <p:pic>
        <p:nvPicPr>
          <p:cNvPr id="95234" name="Picture 2" descr="D:\360安全浏览器下载\baidu.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5743" y="5292959"/>
            <a:ext cx="1145180" cy="564746"/>
          </a:xfrm>
          <a:prstGeom prst="rect">
            <a:avLst/>
          </a:prstGeom>
          <a:noFill/>
          <a:extLst>
            <a:ext uri="{909E8E84-426E-40DD-AFC4-6F175D3DCCD1}">
              <a14:hiddenFill xmlns:a14="http://schemas.microsoft.com/office/drawing/2010/main">
                <a:solidFill>
                  <a:srgbClr val="FFFFFF"/>
                </a:solidFill>
              </a14:hiddenFill>
            </a:ext>
          </a:extLst>
        </p:spPr>
      </p:pic>
      <p:pic>
        <p:nvPicPr>
          <p:cNvPr id="95235" name="Picture 3" descr="D:\360安全浏览器下载\谷歌.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3889" y="5077639"/>
            <a:ext cx="1109976" cy="6245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5" cstate="print"/>
          <a:srcRect/>
          <a:stretch>
            <a:fillRect/>
          </a:stretch>
        </p:blipFill>
        <p:spPr bwMode="auto">
          <a:xfrm>
            <a:off x="6483735" y="5077726"/>
            <a:ext cx="1768091" cy="42794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4"/>
          <p:cNvSpPr>
            <a:spLocks noGrp="1"/>
          </p:cNvSpPr>
          <p:nvPr>
            <p:ph idx="1"/>
          </p:nvPr>
        </p:nvSpPr>
        <p:spPr/>
        <p:txBody>
          <a:bodyPr/>
          <a:lstStyle/>
          <a:p>
            <a:pPr hangingPunct="0"/>
            <a:r>
              <a:rPr lang="zh-CN" altLang="zh-CN" sz="2000" dirty="0">
                <a:latin typeface="宋体" panose="02010600030101010101" pitchFamily="2" charset="-122"/>
                <a:ea typeface="宋体" panose="02010600030101010101" pitchFamily="2" charset="-122"/>
              </a:rPr>
              <a:t>目前</a:t>
            </a:r>
            <a:r>
              <a:rPr lang="zh-CN" altLang="zh-CN" sz="2000" dirty="0" smtClean="0">
                <a:latin typeface="宋体" panose="02010600030101010101" pitchFamily="2" charset="-122"/>
                <a:ea typeface="宋体" panose="02010600030101010101" pitchFamily="2" charset="-122"/>
              </a:rPr>
              <a:t>，恶意网页尚无一个明确的、统一的定义</a:t>
            </a:r>
            <a:r>
              <a:rPr lang="zh-CN" altLang="en-US" sz="2000" dirty="0" smtClean="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lvl="1" hangingPunct="0"/>
            <a:r>
              <a:rPr lang="en-US" altLang="zh-CN" sz="2000" b="1" dirty="0">
                <a:latin typeface="宋体" panose="02010600030101010101" pitchFamily="2" charset="-122"/>
                <a:ea typeface="宋体" panose="02010600030101010101" pitchFamily="2" charset="-122"/>
              </a:rPr>
              <a:t>Google</a:t>
            </a:r>
            <a:r>
              <a:rPr lang="zh-CN" altLang="zh-CN" sz="2000" dirty="0">
                <a:latin typeface="宋体" panose="02010600030101010101" pitchFamily="2" charset="-122"/>
                <a:ea typeface="宋体" panose="02010600030101010101" pitchFamily="2" charset="-122"/>
              </a:rPr>
              <a:t>将恶意网页限定为一种不安全的网站，发生的场景可以是恶意软件自动下载，网页弹窗诱骗用户输入自己的用户名和密码等。</a:t>
            </a:r>
            <a:endParaRPr lang="en-US" altLang="zh-CN" sz="2000" dirty="0">
              <a:latin typeface="宋体" panose="02010600030101010101" pitchFamily="2" charset="-122"/>
              <a:ea typeface="宋体" panose="02010600030101010101" pitchFamily="2" charset="-122"/>
            </a:endParaRPr>
          </a:p>
          <a:p>
            <a:pPr lvl="1" hangingPunct="0"/>
            <a:r>
              <a:rPr lang="en-US" altLang="zh-CN" sz="2000" b="1" dirty="0" err="1">
                <a:latin typeface="宋体" panose="02010600030101010101" pitchFamily="2" charset="-122"/>
                <a:ea typeface="宋体" panose="02010600030101010101" pitchFamily="2" charset="-122"/>
              </a:rPr>
              <a:t>Birhanu</a:t>
            </a:r>
            <a:r>
              <a:rPr lang="en-US" altLang="zh-CN" sz="2000" b="1" dirty="0">
                <a:latin typeface="宋体" panose="02010600030101010101" pitchFamily="2" charset="-122"/>
                <a:ea typeface="宋体" panose="02010600030101010101" pitchFamily="2" charset="-122"/>
              </a:rPr>
              <a:t> E</a:t>
            </a:r>
            <a:r>
              <a:rPr lang="en-US" altLang="zh-CN" sz="2000" dirty="0">
                <a:latin typeface="宋体" panose="02010600030101010101" pitchFamily="2" charset="-122"/>
                <a:ea typeface="宋体" panose="02010600030101010101" pitchFamily="2" charset="-122"/>
              </a:rPr>
              <a:t>.</a:t>
            </a:r>
            <a:r>
              <a:rPr lang="zh-CN" altLang="zh-CN" sz="2000" dirty="0">
                <a:latin typeface="宋体" panose="02010600030101010101" pitchFamily="2" charset="-122"/>
                <a:ea typeface="宋体" panose="02010600030101010101" pitchFamily="2" charset="-122"/>
              </a:rPr>
              <a:t>等人将恶意网页定义为一类通过利用漏洞对一次性的访问行为发起攻击的网页。</a:t>
            </a:r>
            <a:endParaRPr lang="en-US" altLang="zh-CN" sz="2000" dirty="0">
              <a:latin typeface="宋体" panose="02010600030101010101" pitchFamily="2" charset="-122"/>
              <a:ea typeface="宋体" panose="02010600030101010101" pitchFamily="2" charset="-122"/>
            </a:endParaRPr>
          </a:p>
          <a:p>
            <a:pPr lvl="1" hangingPunct="0"/>
            <a:r>
              <a:rPr lang="zh-CN" altLang="zh-CN" sz="2000" b="1" dirty="0">
                <a:latin typeface="宋体" panose="02010600030101010101" pitchFamily="2" charset="-122"/>
                <a:ea typeface="宋体" panose="02010600030101010101" pitchFamily="2" charset="-122"/>
              </a:rPr>
              <a:t>百度百科</a:t>
            </a:r>
            <a:r>
              <a:rPr lang="zh-CN" altLang="zh-CN" sz="2000" dirty="0">
                <a:latin typeface="宋体" panose="02010600030101010101" pitchFamily="2" charset="-122"/>
                <a:ea typeface="宋体" panose="02010600030101010101" pitchFamily="2" charset="-122"/>
              </a:rPr>
              <a:t>上对恶意网站定义为故意在计算机系统上执行恶意任务的病毒、蠕虫和特洛伊木马的非法网站，并指出他们的共同特征是采用网页形式让人们正常浏览页面内容，同时非法获取电脑里的各种数据</a:t>
            </a:r>
            <a:r>
              <a:rPr lang="zh-CN" altLang="zh-CN"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hangingPunct="0"/>
            <a:r>
              <a:rPr lang="zh-CN" altLang="zh-CN" sz="2000" dirty="0" smtClean="0">
                <a:latin typeface="宋体" panose="02010600030101010101" pitchFamily="2" charset="-122"/>
                <a:ea typeface="宋体" panose="02010600030101010101" pitchFamily="2" charset="-122"/>
              </a:rPr>
              <a:t>一般来说</a:t>
            </a:r>
            <a:r>
              <a:rPr lang="zh-CN" altLang="zh-CN" sz="2000" dirty="0">
                <a:latin typeface="宋体" panose="02010600030101010101" pitchFamily="2" charset="-122"/>
                <a:ea typeface="宋体" panose="02010600030101010101" pitchFamily="2" charset="-122"/>
              </a:rPr>
              <a:t>，恶意网页是以网页木马，钓鱼网站为代表的一类网页。不同于正常网页，恶意网页往往</a:t>
            </a:r>
            <a:r>
              <a:rPr lang="zh-CN" altLang="zh-CN" sz="2000" b="1" dirty="0">
                <a:solidFill>
                  <a:srgbClr val="FF0000"/>
                </a:solidFill>
                <a:latin typeface="宋体" panose="02010600030101010101" pitchFamily="2" charset="-122"/>
                <a:ea typeface="宋体" panose="02010600030101010101" pitchFamily="2" charset="-122"/>
              </a:rPr>
              <a:t>通过伪装成合法网站或在网页中嵌入恶意脚本</a:t>
            </a:r>
            <a:r>
              <a:rPr lang="zh-CN" altLang="zh-CN" sz="2000" dirty="0">
                <a:latin typeface="宋体" panose="02010600030101010101" pitchFamily="2" charset="-122"/>
                <a:ea typeface="宋体" panose="02010600030101010101" pitchFamily="2" charset="-122"/>
              </a:rPr>
              <a:t>，从而在</a:t>
            </a:r>
            <a:r>
              <a:rPr lang="zh-CN" altLang="zh-CN" sz="2000" b="1" dirty="0">
                <a:solidFill>
                  <a:srgbClr val="FF0000"/>
                </a:solidFill>
                <a:latin typeface="宋体" panose="02010600030101010101" pitchFamily="2" charset="-122"/>
                <a:ea typeface="宋体" panose="02010600030101010101" pitchFamily="2" charset="-122"/>
              </a:rPr>
              <a:t>用户访问时</a:t>
            </a:r>
            <a:r>
              <a:rPr lang="zh-CN" altLang="zh-CN" sz="2000" dirty="0">
                <a:latin typeface="宋体" panose="02010600030101010101" pitchFamily="2" charset="-122"/>
                <a:ea typeface="宋体" panose="02010600030101010101" pitchFamily="2" charset="-122"/>
              </a:rPr>
              <a:t>对</a:t>
            </a:r>
            <a:r>
              <a:rPr lang="zh-CN" altLang="zh-CN" sz="2000" dirty="0" smtClean="0">
                <a:latin typeface="宋体" panose="02010600030101010101" pitchFamily="2" charset="-122"/>
                <a:ea typeface="宋体" panose="02010600030101010101" pitchFamily="2" charset="-122"/>
              </a:rPr>
              <a:t>其</a:t>
            </a:r>
            <a:r>
              <a:rPr lang="zh-CN" altLang="en-US" sz="2000" b="1" dirty="0" smtClean="0">
                <a:solidFill>
                  <a:srgbClr val="FF0000"/>
                </a:solidFill>
                <a:latin typeface="宋体" panose="02010600030101010101" pitchFamily="2" charset="-122"/>
                <a:ea typeface="宋体" panose="02010600030101010101" pitchFamily="2" charset="-122"/>
              </a:rPr>
              <a:t>网络</a:t>
            </a:r>
            <a:r>
              <a:rPr lang="zh-CN" altLang="zh-CN" sz="2000" b="1" dirty="0" smtClean="0">
                <a:solidFill>
                  <a:srgbClr val="FF0000"/>
                </a:solidFill>
                <a:latin typeface="宋体" panose="02010600030101010101" pitchFamily="2" charset="-122"/>
                <a:ea typeface="宋体" panose="02010600030101010101" pitchFamily="2" charset="-122"/>
              </a:rPr>
              <a:t>安全</a:t>
            </a:r>
            <a:r>
              <a:rPr lang="zh-CN" altLang="zh-CN" sz="2000" dirty="0">
                <a:latin typeface="宋体" panose="02010600030101010101" pitchFamily="2" charset="-122"/>
                <a:ea typeface="宋体" panose="02010600030101010101" pitchFamily="2" charset="-122"/>
              </a:rPr>
              <a:t>构成威胁</a:t>
            </a:r>
            <a:r>
              <a:rPr lang="zh-CN" altLang="zh-CN" sz="2000" dirty="0" smtClean="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p:txBody>
      </p:sp>
      <p:sp>
        <p:nvSpPr>
          <p:cNvPr id="18434" name="标题 3"/>
          <p:cNvSpPr>
            <a:spLocks noGrp="1"/>
          </p:cNvSpPr>
          <p:nvPr>
            <p:ph type="title"/>
          </p:nvPr>
        </p:nvSpPr>
        <p:spPr/>
        <p:txBody>
          <a:bodyPr/>
          <a:lstStyle/>
          <a:p>
            <a:r>
              <a:rPr lang="zh-CN" altLang="en-US" dirty="0" smtClean="0"/>
              <a:t>恶意网页基本概念与评价指标</a:t>
            </a:r>
            <a:endParaRPr lang="zh-CN" altLang="en-US" dirty="0" smtClean="0"/>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sp>
        <p:nvSpPr>
          <p:cNvPr id="13" name="TextBox 12"/>
          <p:cNvSpPr txBox="1"/>
          <p:nvPr/>
        </p:nvSpPr>
        <p:spPr>
          <a:xfrm>
            <a:off x="812800" y="5594350"/>
            <a:ext cx="7457440" cy="714375"/>
          </a:xfrm>
          <a:prstGeom prst="rect">
            <a:avLst/>
          </a:prstGeom>
          <a:solidFill>
            <a:schemeClr val="bg1">
              <a:lumMod val="65000"/>
            </a:schemeClr>
          </a:solidFill>
          <a:ln w="19050">
            <a:solidFill>
              <a:schemeClr val="tx2">
                <a:lumMod val="50000"/>
              </a:schemeClr>
            </a:solidFill>
          </a:ln>
        </p:spPr>
        <p:txBody>
          <a:bodyPr wrap="square">
            <a:spAutoFit/>
          </a:bodyPr>
          <a:lstStyle/>
          <a:p>
            <a:pPr>
              <a:defRPr/>
            </a:pPr>
            <a:endParaRPr lang="en-US" altLang="zh-CN" sz="750" dirty="0">
              <a:latin typeface="楷体" panose="02010609060101010101" pitchFamily="49" charset="-122"/>
              <a:ea typeface="楷体" panose="02010609060101010101" pitchFamily="49" charset="-122"/>
            </a:endParaRPr>
          </a:p>
          <a:p>
            <a:r>
              <a:rPr lang="zh-CN" altLang="en-US" sz="1650" dirty="0">
                <a:latin typeface="华文新魏" panose="02010800040101010101" pitchFamily="2" charset="-122"/>
                <a:ea typeface="华文新魏" panose="02010800040101010101" pitchFamily="2" charset="-122"/>
                <a:cs typeface="Verdana" panose="020B0604030504040204" pitchFamily="34" charset="0"/>
              </a:rPr>
              <a:t>因此，将</a:t>
            </a:r>
            <a:r>
              <a:rPr lang="zh-CN" altLang="zh-CN" sz="1650" dirty="0">
                <a:latin typeface="华文新魏" panose="02010800040101010101" pitchFamily="2" charset="-122"/>
                <a:ea typeface="华文新魏" panose="02010800040101010101" pitchFamily="2" charset="-122"/>
                <a:cs typeface="Verdana" panose="020B0604030504040204" pitchFamily="34" charset="0"/>
              </a:rPr>
              <a:t>恶意网页定义为以网页形式出现，以访问时窃取用户隐私，安装恶意程序或运行恶意代码等恶意行为为目的的网页集合。</a:t>
            </a:r>
            <a:endParaRPr lang="en-US" altLang="zh-CN" sz="1650" dirty="0">
              <a:latin typeface="华文新魏" panose="02010800040101010101" pitchFamily="2" charset="-122"/>
              <a:ea typeface="华文新魏" panose="02010800040101010101" pitchFamily="2" charset="-122"/>
              <a:cs typeface="Verdan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恶意网页识别概述</a:t>
            </a:r>
            <a:endParaRPr lang="zh-CN" altLang="en-US" dirty="0" smtClean="0"/>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sp>
        <p:nvSpPr>
          <p:cNvPr id="6" name="内容占位符 5"/>
          <p:cNvSpPr>
            <a:spLocks noGrp="1"/>
          </p:cNvSpPr>
          <p:nvPr>
            <p:ph idx="1"/>
          </p:nvPr>
        </p:nvSpPr>
        <p:spPr/>
        <p:txBody>
          <a:bodyPr/>
          <a:lstStyle/>
          <a:p>
            <a:pPr>
              <a:lnSpc>
                <a:spcPct val="150000"/>
              </a:lnSpc>
            </a:pPr>
            <a:r>
              <a:rPr lang="zh-CN" altLang="en-US" dirty="0" smtClean="0">
                <a:latin typeface="宋体" panose="02010600030101010101" pitchFamily="2" charset="-122"/>
                <a:ea typeface="宋体" panose="02010600030101010101" pitchFamily="2" charset="-122"/>
              </a:rPr>
              <a:t>恶意网页识别概述</a:t>
            </a:r>
            <a:endParaRPr lang="en-US" altLang="zh-CN" dirty="0" smtClean="0">
              <a:latin typeface="宋体" panose="02010600030101010101" pitchFamily="2" charset="-122"/>
              <a:ea typeface="宋体" panose="02010600030101010101" pitchFamily="2" charset="-122"/>
            </a:endParaRPr>
          </a:p>
          <a:p>
            <a:pPr lvl="1">
              <a:lnSpc>
                <a:spcPct val="150000"/>
              </a:lnSpc>
            </a:pPr>
            <a:r>
              <a:rPr lang="zh-CN" altLang="en-US" dirty="0" smtClean="0">
                <a:latin typeface="宋体" panose="02010600030101010101" pitchFamily="2" charset="-122"/>
                <a:ea typeface="宋体" panose="02010600030101010101" pitchFamily="2" charset="-122"/>
              </a:rPr>
              <a:t>恶意网页识别系统基本框架</a:t>
            </a:r>
            <a:endParaRPr lang="en-US" altLang="zh-CN" dirty="0" smtClean="0">
              <a:latin typeface="宋体" panose="02010600030101010101" pitchFamily="2" charset="-122"/>
              <a:ea typeface="宋体" panose="02010600030101010101" pitchFamily="2" charset="-122"/>
            </a:endParaRPr>
          </a:p>
          <a:p>
            <a:pPr lvl="2">
              <a:lnSpc>
                <a:spcPct val="150000"/>
              </a:lnSpc>
            </a:pPr>
            <a:r>
              <a:rPr lang="zh-CN" altLang="en-US" dirty="0">
                <a:latin typeface="宋体" panose="02010600030101010101" pitchFamily="2" charset="-122"/>
                <a:ea typeface="宋体" panose="02010600030101010101" pitchFamily="2" charset="-122"/>
              </a:rPr>
              <a:t>包括网页采集，特征抽取，网页判别三个步骤。</a:t>
            </a:r>
            <a:endParaRPr lang="en-US" altLang="zh-CN" dirty="0">
              <a:latin typeface="宋体" panose="02010600030101010101" pitchFamily="2" charset="-122"/>
              <a:ea typeface="宋体" panose="02010600030101010101" pitchFamily="2" charset="-122"/>
            </a:endParaRPr>
          </a:p>
          <a:p>
            <a:pPr lvl="1">
              <a:lnSpc>
                <a:spcPct val="150000"/>
              </a:lnSpc>
            </a:pPr>
            <a:r>
              <a:rPr lang="zh-CN" altLang="en-US" dirty="0" smtClean="0">
                <a:latin typeface="宋体" panose="02010600030101010101" pitchFamily="2" charset="-122"/>
                <a:ea typeface="宋体" panose="02010600030101010101" pitchFamily="2" charset="-122"/>
              </a:rPr>
              <a:t>恶意网页识别的应用场景</a:t>
            </a:r>
            <a:endParaRPr lang="en-US" altLang="zh-CN" dirty="0" smtClean="0">
              <a:latin typeface="宋体" panose="02010600030101010101" pitchFamily="2" charset="-122"/>
              <a:ea typeface="宋体" panose="02010600030101010101" pitchFamily="2" charset="-122"/>
            </a:endParaRPr>
          </a:p>
          <a:p>
            <a:pPr lvl="2">
              <a:lnSpc>
                <a:spcPct val="150000"/>
              </a:lnSpc>
            </a:pPr>
            <a:r>
              <a:rPr lang="zh-CN" altLang="en-US" dirty="0" smtClean="0">
                <a:latin typeface="宋体" panose="02010600030101010101" pitchFamily="2" charset="-122"/>
                <a:ea typeface="宋体" panose="02010600030101010101" pitchFamily="2" charset="-122"/>
              </a:rPr>
              <a:t>攻击场景</a:t>
            </a:r>
            <a:endParaRPr lang="en-US" altLang="zh-CN" dirty="0" smtClean="0">
              <a:latin typeface="宋体" panose="02010600030101010101" pitchFamily="2" charset="-122"/>
              <a:ea typeface="宋体" panose="02010600030101010101" pitchFamily="2" charset="-122"/>
            </a:endParaRPr>
          </a:p>
          <a:p>
            <a:pPr lvl="2">
              <a:lnSpc>
                <a:spcPct val="150000"/>
              </a:lnSpc>
            </a:pPr>
            <a:r>
              <a:rPr lang="zh-CN" altLang="en-US" dirty="0" smtClean="0">
                <a:latin typeface="宋体" panose="02010600030101010101" pitchFamily="2" charset="-122"/>
                <a:ea typeface="宋体" panose="02010600030101010101" pitchFamily="2" charset="-122"/>
              </a:rPr>
              <a:t>检测位置</a:t>
            </a:r>
            <a:endParaRPr lang="en-US" altLang="zh-CN" dirty="0" smtClean="0">
              <a:latin typeface="宋体" panose="02010600030101010101" pitchFamily="2" charset="-122"/>
              <a:ea typeface="宋体" panose="02010600030101010101" pitchFamily="2" charset="-122"/>
            </a:endParaRPr>
          </a:p>
          <a:p>
            <a:pPr lvl="2">
              <a:lnSpc>
                <a:spcPct val="150000"/>
              </a:lnSpc>
            </a:pPr>
            <a:r>
              <a:rPr lang="zh-CN" altLang="en-US" dirty="0" smtClean="0">
                <a:latin typeface="宋体" panose="02010600030101010101" pitchFamily="2" charset="-122"/>
                <a:ea typeface="宋体" panose="02010600030101010101" pitchFamily="2" charset="-122"/>
              </a:rPr>
              <a:t>主要识别特征</a:t>
            </a:r>
            <a:endParaRPr lang="en-US" altLang="zh-CN" dirty="0" smtClean="0">
              <a:latin typeface="宋体" panose="02010600030101010101" pitchFamily="2" charset="-122"/>
              <a:ea typeface="宋体" panose="02010600030101010101" pitchFamily="2" charset="-122"/>
            </a:endParaRPr>
          </a:p>
          <a:p>
            <a:pPr marL="685800" lvl="2" indent="0">
              <a:buNone/>
            </a:pPr>
            <a:endParaRPr lang="en-US" altLang="zh-CN" dirty="0" smtClean="0">
              <a:latin typeface="宋体" panose="02010600030101010101" pitchFamily="2" charset="-122"/>
              <a:ea typeface="宋体" panose="02010600030101010101" pitchFamily="2" charset="-122"/>
            </a:endParaRPr>
          </a:p>
          <a:p>
            <a:pPr marL="685800" lvl="2" indent="0">
              <a:buNone/>
            </a:pPr>
            <a:endParaRPr lang="en-US" altLang="zh-CN" dirty="0" smtClean="0">
              <a:latin typeface="宋体" panose="02010600030101010101" pitchFamily="2" charset="-122"/>
              <a:ea typeface="宋体" panose="02010600030101010101" pitchFamily="2" charset="-122"/>
            </a:endParaRPr>
          </a:p>
          <a:p>
            <a:pPr lvl="1"/>
            <a:endParaRPr lang="zh-CN" altLang="en-US" dirty="0">
              <a:latin typeface="宋体" panose="02010600030101010101" pitchFamily="2" charset="-122"/>
              <a:ea typeface="宋体" panose="02010600030101010101" pitchFamily="2" charset="-122"/>
            </a:endParaRPr>
          </a:p>
        </p:txBody>
      </p:sp>
      <p:sp>
        <p:nvSpPr>
          <p:cNvPr id="7"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恶意网页识别</a:t>
            </a:r>
            <a:r>
              <a:rPr lang="zh-CN" altLang="en-US" dirty="0"/>
              <a:t>框架</a:t>
            </a:r>
            <a:endParaRPr lang="zh-CN" altLang="en-US" dirty="0" smtClean="0"/>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sp>
        <p:nvSpPr>
          <p:cNvPr id="6" name="内容占位符 5"/>
          <p:cNvSpPr>
            <a:spLocks noGrp="1"/>
          </p:cNvSpPr>
          <p:nvPr>
            <p:ph idx="1"/>
          </p:nvPr>
        </p:nvSpPr>
        <p:spPr/>
        <p:txBody>
          <a:bodyPr/>
          <a:lstStyle/>
          <a:p>
            <a:r>
              <a:rPr lang="zh-CN" altLang="en-US" dirty="0" smtClean="0">
                <a:latin typeface="宋体" panose="02010600030101010101" pitchFamily="2" charset="-122"/>
                <a:ea typeface="宋体" panose="02010600030101010101" pitchFamily="2" charset="-122"/>
              </a:rPr>
              <a:t>恶意网页识别系统基本框架</a:t>
            </a:r>
            <a:endParaRPr lang="en-US" altLang="zh-CN" dirty="0" smtClean="0">
              <a:latin typeface="宋体" panose="02010600030101010101" pitchFamily="2" charset="-122"/>
              <a:ea typeface="宋体" panose="02010600030101010101" pitchFamily="2" charset="-122"/>
            </a:endParaRPr>
          </a:p>
          <a:p>
            <a:pPr marL="685800" lvl="2" indent="0">
              <a:buNone/>
            </a:pPr>
            <a:endParaRPr lang="en-US" altLang="zh-CN" dirty="0" smtClean="0">
              <a:latin typeface="宋体" panose="02010600030101010101" pitchFamily="2" charset="-122"/>
              <a:ea typeface="宋体" panose="02010600030101010101" pitchFamily="2" charset="-122"/>
            </a:endParaRPr>
          </a:p>
          <a:p>
            <a:pPr marL="685800" lvl="2" indent="0">
              <a:buNone/>
            </a:pPr>
            <a:endParaRPr lang="en-US" altLang="zh-CN" dirty="0" smtClean="0">
              <a:latin typeface="宋体" panose="02010600030101010101" pitchFamily="2" charset="-122"/>
              <a:ea typeface="宋体" panose="02010600030101010101" pitchFamily="2" charset="-122"/>
            </a:endParaRPr>
          </a:p>
          <a:p>
            <a:pPr lvl="1"/>
            <a:endParaRPr lang="zh-CN" altLang="en-US" dirty="0">
              <a:latin typeface="宋体" panose="02010600030101010101" pitchFamily="2" charset="-122"/>
              <a:ea typeface="宋体" panose="02010600030101010101" pitchFamily="2" charset="-122"/>
            </a:endParaRPr>
          </a:p>
        </p:txBody>
      </p:sp>
      <p:sp>
        <p:nvSpPr>
          <p:cNvPr id="7"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
        <p:nvSpPr>
          <p:cNvPr id="10" name="Rectangle 3"/>
          <p:cNvSpPr>
            <a:spLocks noChangeArrowheads="1"/>
          </p:cNvSpPr>
          <p:nvPr/>
        </p:nvSpPr>
        <p:spPr bwMode="auto">
          <a:xfrm>
            <a:off x="5802335" y="4663069"/>
            <a:ext cx="228346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pPr indent="127000" algn="ctr" defTabSz="914400" fontAlgn="base">
              <a:spcBef>
                <a:spcPct val="0"/>
              </a:spcBef>
              <a:spcAft>
                <a:spcPct val="0"/>
              </a:spcAft>
              <a:tabLst>
                <a:tab pos="226695" algn="l"/>
              </a:tabLst>
            </a:pP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图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恶意网页识别的基本框架</a:t>
            </a:r>
            <a:endParaRPr lang="zh-CN" altLang="en-US" sz="1200" dirty="0">
              <a:latin typeface="Arial" panose="020B0604020202020204" pitchFamily="34" charset="0"/>
              <a:ea typeface="宋体" panose="02010600030101010101" pitchFamily="2" charset="-122"/>
              <a:cs typeface="宋体" panose="02010600030101010101" pitchFamily="2" charset="-122"/>
            </a:endParaRPr>
          </a:p>
        </p:txBody>
      </p:sp>
      <p:sp>
        <p:nvSpPr>
          <p:cNvPr id="12" name="TextBox 11"/>
          <p:cNvSpPr txBox="1"/>
          <p:nvPr/>
        </p:nvSpPr>
        <p:spPr>
          <a:xfrm>
            <a:off x="484505" y="1498600"/>
            <a:ext cx="4454525" cy="5077460"/>
          </a:xfrm>
          <a:prstGeom prst="rect">
            <a:avLst/>
          </a:prstGeom>
          <a:noFill/>
        </p:spPr>
        <p:txBody>
          <a:bodyPr wrap="square" rtlCol="0">
            <a:spAutoFit/>
          </a:bodyPr>
          <a:lstStyle/>
          <a:p>
            <a:pPr hangingPunct="0">
              <a:lnSpc>
                <a:spcPct val="150000"/>
              </a:lnSpc>
            </a:pPr>
            <a:r>
              <a:rPr lang="en-US" altLang="zh-CN" sz="1800" dirty="0">
                <a:latin typeface="宋体" panose="02010600030101010101" pitchFamily="2" charset="-122"/>
                <a:ea typeface="宋体" panose="02010600030101010101" pitchFamily="2" charset="-122"/>
              </a:rPr>
              <a:t>(1) </a:t>
            </a:r>
            <a:r>
              <a:rPr lang="zh-CN" altLang="zh-CN" sz="1800" b="1" dirty="0">
                <a:latin typeface="宋体" panose="02010600030101010101" pitchFamily="2" charset="-122"/>
                <a:ea typeface="宋体" panose="02010600030101010101" pitchFamily="2" charset="-122"/>
              </a:rPr>
              <a:t>网页采集</a:t>
            </a:r>
            <a:r>
              <a:rPr lang="zh-CN" altLang="zh-CN" sz="1800" dirty="0">
                <a:latin typeface="宋体" panose="02010600030101010101" pitchFamily="2" charset="-122"/>
                <a:ea typeface="宋体" panose="02010600030101010101" pitchFamily="2" charset="-122"/>
              </a:rPr>
              <a:t>。负责对互联网上的网页进行收集、去重和过滤。其中，按照网页收集方式，一般可分为主动和被动两种。</a:t>
            </a:r>
            <a:endParaRPr lang="en-US" altLang="zh-CN" sz="1800" dirty="0">
              <a:latin typeface="宋体" panose="02010600030101010101" pitchFamily="2" charset="-122"/>
              <a:ea typeface="宋体" panose="02010600030101010101" pitchFamily="2" charset="-122"/>
            </a:endParaRPr>
          </a:p>
          <a:p>
            <a:pPr hangingPunct="0">
              <a:lnSpc>
                <a:spcPct val="150000"/>
              </a:lnSpc>
            </a:pPr>
            <a:r>
              <a:rPr lang="en-US" altLang="zh-CN" sz="1800" dirty="0">
                <a:latin typeface="宋体" panose="02010600030101010101" pitchFamily="2" charset="-122"/>
                <a:ea typeface="宋体" panose="02010600030101010101" pitchFamily="2" charset="-122"/>
              </a:rPr>
              <a:t>(2) </a:t>
            </a:r>
            <a:r>
              <a:rPr lang="zh-CN" altLang="zh-CN" sz="1800" b="1" dirty="0">
                <a:latin typeface="宋体" panose="02010600030101010101" pitchFamily="2" charset="-122"/>
                <a:ea typeface="宋体" panose="02010600030101010101" pitchFamily="2" charset="-122"/>
              </a:rPr>
              <a:t>特征抽取</a:t>
            </a:r>
            <a:r>
              <a:rPr lang="zh-CN" altLang="zh-CN" sz="1800" dirty="0">
                <a:latin typeface="宋体" panose="02010600030101010101" pitchFamily="2" charset="-122"/>
                <a:ea typeface="宋体" panose="02010600030101010101" pitchFamily="2" charset="-122"/>
              </a:rPr>
              <a:t>。依据网页自身特点和识别方法的不同，对网页信息的特征进行抽取，作为识别恶意网页的依据。这些特征包括但不限于</a:t>
            </a:r>
            <a:r>
              <a:rPr lang="en-US" altLang="zh-CN" sz="1800" dirty="0">
                <a:latin typeface="宋体" panose="02010600030101010101" pitchFamily="2" charset="-122"/>
                <a:ea typeface="宋体" panose="02010600030101010101" pitchFamily="2" charset="-122"/>
              </a:rPr>
              <a:t>URL</a:t>
            </a:r>
            <a:r>
              <a:rPr lang="zh-CN" altLang="zh-CN" sz="1800" dirty="0">
                <a:latin typeface="宋体" panose="02010600030101010101" pitchFamily="2" charset="-122"/>
                <a:ea typeface="宋体" panose="02010600030101010101" pitchFamily="2" charset="-122"/>
              </a:rPr>
              <a:t>词汇特征，主机信息特征，网页内容特征，</a:t>
            </a:r>
            <a:r>
              <a:rPr lang="en-US" altLang="zh-CN" sz="1800" dirty="0">
                <a:latin typeface="宋体" panose="02010600030101010101" pitchFamily="2" charset="-122"/>
                <a:ea typeface="宋体" panose="02010600030101010101" pitchFamily="2" charset="-122"/>
              </a:rPr>
              <a:t>URL</a:t>
            </a:r>
            <a:r>
              <a:rPr lang="zh-CN" altLang="zh-CN"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DNS</a:t>
            </a:r>
            <a:r>
              <a:rPr lang="zh-CN" altLang="zh-CN" sz="1800" dirty="0">
                <a:latin typeface="宋体" panose="02010600030101010101" pitchFamily="2" charset="-122"/>
                <a:ea typeface="宋体" panose="02010600030101010101" pitchFamily="2" charset="-122"/>
              </a:rPr>
              <a:t>）黑名单，链接关系以及跳转关系等。</a:t>
            </a:r>
            <a:endParaRPr lang="en-US" altLang="zh-CN" sz="1800" dirty="0">
              <a:latin typeface="宋体" panose="02010600030101010101" pitchFamily="2" charset="-122"/>
              <a:ea typeface="宋体" panose="02010600030101010101" pitchFamily="2" charset="-122"/>
            </a:endParaRPr>
          </a:p>
          <a:p>
            <a:pPr hangingPunct="0">
              <a:lnSpc>
                <a:spcPct val="150000"/>
              </a:lnSpc>
            </a:pPr>
            <a:r>
              <a:rPr lang="zh-CN" altLang="zh-CN" sz="1800" dirty="0">
                <a:latin typeface="宋体" panose="02010600030101010101" pitchFamily="2" charset="-122"/>
                <a:ea typeface="宋体" panose="02010600030101010101" pitchFamily="2" charset="-122"/>
              </a:rPr>
              <a:t> </a:t>
            </a:r>
            <a:r>
              <a:rPr lang="en-US" altLang="zh-CN" sz="1800" dirty="0">
                <a:latin typeface="宋体" panose="02010600030101010101" pitchFamily="2" charset="-122"/>
                <a:ea typeface="宋体" panose="02010600030101010101" pitchFamily="2" charset="-122"/>
              </a:rPr>
              <a:t>(3) </a:t>
            </a:r>
            <a:r>
              <a:rPr lang="zh-CN" altLang="zh-CN" sz="1800" b="1" dirty="0">
                <a:latin typeface="宋体" panose="02010600030101010101" pitchFamily="2" charset="-122"/>
                <a:ea typeface="宋体" panose="02010600030101010101" pitchFamily="2" charset="-122"/>
              </a:rPr>
              <a:t>网页判别</a:t>
            </a:r>
            <a:r>
              <a:rPr lang="zh-CN" altLang="zh-CN" sz="1800" dirty="0">
                <a:latin typeface="宋体" panose="02010600030101010101" pitchFamily="2" charset="-122"/>
                <a:ea typeface="宋体" panose="02010600030101010101" pitchFamily="2" charset="-122"/>
              </a:rPr>
              <a:t>。主要判别方法包括：黑名单过滤法，规则匹配法，机器学习方法以及基于交互式主机行为的识别方法</a:t>
            </a:r>
            <a:r>
              <a:rPr lang="zh-CN" altLang="en-US" sz="1800" dirty="0">
                <a:latin typeface="宋体" panose="02010600030101010101" pitchFamily="2" charset="-122"/>
                <a:ea typeface="宋体" panose="02010600030101010101" pitchFamily="2" charset="-122"/>
              </a:rPr>
              <a:t>。</a:t>
            </a:r>
            <a:endParaRPr lang="zh-CN" altLang="en-US" sz="1800" dirty="0">
              <a:latin typeface="宋体" panose="02010600030101010101" pitchFamily="2" charset="-122"/>
              <a:ea typeface="宋体" panose="02010600030101010101" pitchFamily="2" charset="-122"/>
            </a:endParaRPr>
          </a:p>
        </p:txBody>
      </p:sp>
      <p:sp>
        <p:nvSpPr>
          <p:cNvPr id="2" name="Rectangle 30"/>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pic>
        <p:nvPicPr>
          <p:cNvPr id="90144" name="Picture 3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17685" y="1944428"/>
            <a:ext cx="3122149" cy="261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美国卖保险的机器人</a:t>
            </a:r>
            <a:r>
              <a:rPr lang="en-US" altLang="zh-CN"/>
              <a:t>——Lemonade</a:t>
            </a:r>
            <a:endParaRPr lang="en-US" altLang="zh-CN"/>
          </a:p>
        </p:txBody>
      </p:sp>
      <p:sp>
        <p:nvSpPr>
          <p:cNvPr id="3" name="内容占位符 2"/>
          <p:cNvSpPr>
            <a:spLocks noGrp="1"/>
          </p:cNvSpPr>
          <p:nvPr>
            <p:ph idx="1"/>
          </p:nvPr>
        </p:nvSpPr>
        <p:spPr>
          <a:xfrm>
            <a:off x="250825" y="908050"/>
            <a:ext cx="8731885" cy="3389630"/>
          </a:xfrm>
        </p:spPr>
        <p:txBody>
          <a:bodyPr/>
          <a:p>
            <a:r>
              <a:rPr lang="zh-CN" altLang="en-US" sz="2400"/>
              <a:t>红杉资本有史以来最大规模种子轮融资，金额高达</a:t>
            </a:r>
            <a:r>
              <a:rPr lang="en-US" altLang="zh-CN" sz="2400"/>
              <a:t>1300</a:t>
            </a:r>
            <a:r>
              <a:rPr lang="zh-CN" altLang="en-US" sz="2400"/>
              <a:t>万美元，相比之下，</a:t>
            </a:r>
            <a:r>
              <a:rPr lang="en-US" altLang="zh-CN" sz="2400"/>
              <a:t>Uber</a:t>
            </a:r>
            <a:r>
              <a:rPr lang="zh-CN" altLang="en-US" sz="2400"/>
              <a:t>只有</a:t>
            </a:r>
            <a:r>
              <a:rPr lang="en-US" altLang="zh-CN" sz="2400"/>
              <a:t>20</a:t>
            </a:r>
            <a:r>
              <a:rPr lang="zh-CN" altLang="en-US" sz="2400"/>
              <a:t>万美元，</a:t>
            </a:r>
            <a:r>
              <a:rPr lang="en-US" altLang="zh-CN" sz="2400"/>
              <a:t>Airbnb</a:t>
            </a:r>
            <a:r>
              <a:rPr lang="zh-CN" altLang="en-US" sz="2400"/>
              <a:t>也不过</a:t>
            </a:r>
            <a:r>
              <a:rPr lang="en-US" altLang="zh-CN" sz="2400"/>
              <a:t>60</a:t>
            </a:r>
            <a:r>
              <a:rPr lang="zh-CN" altLang="en-US" sz="2400"/>
              <a:t>万美元。红杉资本曾经培植出苹果、谷歌、雅虎、甲骨文、领英等众多顶尖创新型企业</a:t>
            </a:r>
            <a:endParaRPr lang="zh-CN" altLang="en-US" sz="2400"/>
          </a:p>
          <a:p>
            <a:pPr lvl="1"/>
            <a:r>
              <a:rPr lang="zh-CN" altLang="en-US" sz="2000"/>
              <a:t>机器人进行承保理赔</a:t>
            </a:r>
            <a:endParaRPr lang="zh-CN" altLang="en-US" sz="2000"/>
          </a:p>
          <a:p>
            <a:pPr lvl="1"/>
            <a:r>
              <a:rPr lang="zh-CN" altLang="en-US" sz="2000"/>
              <a:t>用户回答</a:t>
            </a:r>
            <a:r>
              <a:rPr lang="en-US" altLang="zh-CN" sz="2000"/>
              <a:t>5</a:t>
            </a:r>
            <a:r>
              <a:rPr lang="zh-CN" altLang="en-US" sz="2000"/>
              <a:t>个问题就可以完成参保</a:t>
            </a:r>
            <a:endParaRPr lang="zh-CN" altLang="en-US" sz="2000"/>
          </a:p>
          <a:p>
            <a:pPr lvl="1"/>
            <a:r>
              <a:rPr lang="zh-CN" altLang="en-US" sz="2000"/>
              <a:t>Lemonade可以在3秒内使用人工智能机器人Jim完成理赔的全过程，包含理赔分类、反欺诈识别和赔付等各个环节，整个过程只需3秒。</a:t>
            </a:r>
            <a:endParaRPr lang="zh-CN" altLang="en-US" sz="2000"/>
          </a:p>
        </p:txBody>
      </p:sp>
      <p:pic>
        <p:nvPicPr>
          <p:cNvPr id="4" name="图片 3" descr="Lemonade"/>
          <p:cNvPicPr>
            <a:picLocks noChangeAspect="1"/>
          </p:cNvPicPr>
          <p:nvPr/>
        </p:nvPicPr>
        <p:blipFill>
          <a:blip r:embed="rId1"/>
          <a:stretch>
            <a:fillRect/>
          </a:stretch>
        </p:blipFill>
        <p:spPr>
          <a:xfrm>
            <a:off x="4120515" y="4154170"/>
            <a:ext cx="4427220" cy="2453640"/>
          </a:xfrm>
          <a:prstGeom prst="rect">
            <a:avLst/>
          </a:prstGeom>
        </p:spPr>
      </p:pic>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恶意网页识别概述</a:t>
            </a:r>
            <a:endParaRPr lang="zh-CN" altLang="en-US" dirty="0" smtClean="0"/>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sp>
        <p:nvSpPr>
          <p:cNvPr id="6" name="内容占位符 5"/>
          <p:cNvSpPr>
            <a:spLocks noGrp="1"/>
          </p:cNvSpPr>
          <p:nvPr>
            <p:ph idx="1"/>
          </p:nvPr>
        </p:nvSpPr>
        <p:spPr>
          <a:xfrm>
            <a:off x="0" y="863600"/>
            <a:ext cx="8642350" cy="5400675"/>
          </a:xfrm>
        </p:spPr>
        <p:txBody>
          <a:bodyPr/>
          <a:lstStyle/>
          <a:p>
            <a:pPr>
              <a:lnSpc>
                <a:spcPct val="150000"/>
              </a:lnSpc>
            </a:pPr>
            <a:r>
              <a:rPr lang="zh-CN" altLang="en-US" dirty="0" smtClean="0">
                <a:latin typeface="宋体" panose="02010600030101010101" pitchFamily="2" charset="-122"/>
                <a:ea typeface="宋体" panose="02010600030101010101" pitchFamily="2" charset="-122"/>
              </a:rPr>
              <a:t>恶意网页识别概述</a:t>
            </a:r>
            <a:endParaRPr lang="en-US" altLang="zh-CN" dirty="0" smtClean="0">
              <a:latin typeface="宋体" panose="02010600030101010101" pitchFamily="2" charset="-122"/>
              <a:ea typeface="宋体" panose="02010600030101010101" pitchFamily="2" charset="-122"/>
            </a:endParaRPr>
          </a:p>
          <a:p>
            <a:pPr lvl="1">
              <a:lnSpc>
                <a:spcPct val="150000"/>
              </a:lnSpc>
            </a:pPr>
            <a:r>
              <a:rPr lang="zh-CN" altLang="en-US" dirty="0" smtClean="0">
                <a:latin typeface="宋体" panose="02010600030101010101" pitchFamily="2" charset="-122"/>
                <a:ea typeface="宋体" panose="02010600030101010101" pitchFamily="2" charset="-122"/>
              </a:rPr>
              <a:t>恶意网页识别的应用场景</a:t>
            </a:r>
            <a:endParaRPr lang="en-US" altLang="zh-CN" dirty="0" smtClean="0">
              <a:latin typeface="宋体" panose="02010600030101010101" pitchFamily="2" charset="-122"/>
              <a:ea typeface="宋体" panose="02010600030101010101" pitchFamily="2" charset="-122"/>
            </a:endParaRPr>
          </a:p>
          <a:p>
            <a:pPr lvl="2">
              <a:lnSpc>
                <a:spcPct val="150000"/>
              </a:lnSpc>
            </a:pPr>
            <a:r>
              <a:rPr lang="zh-CN" altLang="en-US" dirty="0" smtClean="0">
                <a:latin typeface="宋体" panose="02010600030101010101" pitchFamily="2" charset="-122"/>
                <a:ea typeface="宋体" panose="02010600030101010101" pitchFamily="2" charset="-122"/>
              </a:rPr>
              <a:t>攻击场景：</a:t>
            </a:r>
            <a:endParaRPr lang="en-US" altLang="zh-CN" dirty="0" smtClean="0">
              <a:latin typeface="宋体" panose="02010600030101010101" pitchFamily="2" charset="-122"/>
              <a:ea typeface="宋体" panose="02010600030101010101" pitchFamily="2" charset="-122"/>
            </a:endParaRPr>
          </a:p>
          <a:p>
            <a:pPr lvl="3">
              <a:lnSpc>
                <a:spcPct val="150000"/>
              </a:lnSpc>
            </a:pPr>
            <a:r>
              <a:rPr lang="zh-CN" altLang="en-US" dirty="0">
                <a:latin typeface="宋体" panose="02010600030101010101" pitchFamily="2" charset="-122"/>
                <a:ea typeface="宋体" panose="02010600030101010101" pitchFamily="2" charset="-122"/>
              </a:rPr>
              <a:t>钓鱼</a:t>
            </a:r>
            <a:r>
              <a:rPr lang="zh-CN" altLang="en-US" dirty="0" smtClean="0">
                <a:latin typeface="宋体" panose="02010600030101010101" pitchFamily="2" charset="-122"/>
                <a:ea typeface="宋体" panose="02010600030101010101" pitchFamily="2" charset="-122"/>
              </a:rPr>
              <a:t>网页，</a:t>
            </a:r>
            <a:r>
              <a:rPr lang="zh-CN" altLang="en-US" dirty="0">
                <a:latin typeface="宋体" panose="02010600030101010101" pitchFamily="2" charset="-122"/>
                <a:ea typeface="宋体" panose="02010600030101010101" pitchFamily="2" charset="-122"/>
              </a:rPr>
              <a:t>恶意软件</a:t>
            </a:r>
            <a:r>
              <a:rPr lang="zh-CN" altLang="en-US" dirty="0" smtClean="0">
                <a:latin typeface="宋体" panose="02010600030101010101" pitchFamily="2" charset="-122"/>
                <a:ea typeface="宋体" panose="02010600030101010101" pitchFamily="2" charset="-122"/>
              </a:rPr>
              <a:t>下载，                            </a:t>
            </a:r>
            <a:r>
              <a:rPr lang="zh-CN" altLang="en-US" dirty="0">
                <a:latin typeface="宋体" panose="02010600030101010101" pitchFamily="2" charset="-122"/>
                <a:ea typeface="宋体" panose="02010600030101010101" pitchFamily="2" charset="-122"/>
              </a:rPr>
              <a:t>跨站脚本执行（</a:t>
            </a:r>
            <a:r>
              <a:rPr lang="en-US" altLang="zh-CN" dirty="0">
                <a:latin typeface="宋体" panose="02010600030101010101" pitchFamily="2" charset="-122"/>
                <a:ea typeface="宋体" panose="02010600030101010101" pitchFamily="2" charset="-122"/>
              </a:rPr>
              <a:t>XSS</a:t>
            </a:r>
            <a:r>
              <a:rPr lang="zh-CN" altLang="en-US" dirty="0" smtClean="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SQL</a:t>
            </a:r>
            <a:r>
              <a:rPr lang="zh-CN" altLang="en-US" dirty="0" smtClean="0">
                <a:latin typeface="宋体" panose="02010600030101010101" pitchFamily="2" charset="-122"/>
                <a:ea typeface="宋体" panose="02010600030101010101" pitchFamily="2" charset="-122"/>
              </a:rPr>
              <a:t>注入，</a:t>
            </a:r>
            <a:r>
              <a:rPr lang="zh-CN" altLang="en-US" dirty="0">
                <a:latin typeface="宋体" panose="02010600030101010101" pitchFamily="2" charset="-122"/>
                <a:ea typeface="宋体" panose="02010600030101010101" pitchFamily="2" charset="-122"/>
              </a:rPr>
              <a:t>网页</a:t>
            </a:r>
            <a:r>
              <a:rPr lang="zh-CN" altLang="en-US" dirty="0" smtClean="0">
                <a:latin typeface="宋体" panose="02010600030101010101" pitchFamily="2" charset="-122"/>
                <a:ea typeface="宋体" panose="02010600030101010101" pitchFamily="2" charset="-122"/>
              </a:rPr>
              <a:t>木马</a:t>
            </a:r>
            <a:endParaRPr lang="en-US" altLang="zh-CN" dirty="0" smtClean="0">
              <a:latin typeface="宋体" panose="02010600030101010101" pitchFamily="2" charset="-122"/>
              <a:ea typeface="宋体" panose="02010600030101010101" pitchFamily="2" charset="-122"/>
            </a:endParaRPr>
          </a:p>
          <a:p>
            <a:pPr lvl="2">
              <a:lnSpc>
                <a:spcPct val="150000"/>
              </a:lnSpc>
            </a:pPr>
            <a:r>
              <a:rPr lang="zh-CN" altLang="en-US" dirty="0" smtClean="0">
                <a:latin typeface="宋体" panose="02010600030101010101" pitchFamily="2" charset="-122"/>
                <a:ea typeface="宋体" panose="02010600030101010101" pitchFamily="2" charset="-122"/>
              </a:rPr>
              <a:t>检测位置</a:t>
            </a:r>
            <a:endParaRPr lang="en-US" altLang="zh-CN" dirty="0" smtClean="0">
              <a:latin typeface="宋体" panose="02010600030101010101" pitchFamily="2" charset="-122"/>
              <a:ea typeface="宋体" panose="02010600030101010101" pitchFamily="2" charset="-122"/>
            </a:endParaRPr>
          </a:p>
          <a:p>
            <a:pPr lvl="3">
              <a:lnSpc>
                <a:spcPct val="150000"/>
              </a:lnSpc>
            </a:pPr>
            <a:r>
              <a:rPr lang="zh-CN" altLang="en-US" dirty="0">
                <a:latin typeface="宋体" panose="02010600030101010101" pitchFamily="2" charset="-122"/>
                <a:ea typeface="宋体" panose="02010600030101010101" pitchFamily="2" charset="-122"/>
              </a:rPr>
              <a:t>服务器端</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客户端，网关端</a:t>
            </a:r>
            <a:endParaRPr lang="en-US" altLang="zh-CN" dirty="0" smtClean="0">
              <a:latin typeface="宋体" panose="02010600030101010101" pitchFamily="2" charset="-122"/>
              <a:ea typeface="宋体" panose="02010600030101010101" pitchFamily="2" charset="-122"/>
            </a:endParaRPr>
          </a:p>
          <a:p>
            <a:pPr lvl="2">
              <a:lnSpc>
                <a:spcPct val="150000"/>
              </a:lnSpc>
            </a:pPr>
            <a:r>
              <a:rPr lang="zh-CN" altLang="en-US" dirty="0" smtClean="0">
                <a:latin typeface="宋体" panose="02010600030101010101" pitchFamily="2" charset="-122"/>
                <a:ea typeface="宋体" panose="02010600030101010101" pitchFamily="2" charset="-122"/>
              </a:rPr>
              <a:t>主要识别特征</a:t>
            </a:r>
            <a:endParaRPr lang="en-US" altLang="zh-CN" dirty="0" smtClean="0">
              <a:latin typeface="宋体" panose="02010600030101010101" pitchFamily="2" charset="-122"/>
              <a:ea typeface="宋体" panose="02010600030101010101" pitchFamily="2" charset="-122"/>
            </a:endParaRPr>
          </a:p>
          <a:p>
            <a:pPr lvl="3">
              <a:lnSpc>
                <a:spcPct val="150000"/>
              </a:lnSpc>
            </a:pPr>
            <a:r>
              <a:rPr lang="zh-CN" altLang="en-US" dirty="0">
                <a:latin typeface="宋体" panose="02010600030101010101" pitchFamily="2" charset="-122"/>
                <a:ea typeface="宋体" panose="02010600030101010101" pitchFamily="2" charset="-122"/>
              </a:rPr>
              <a:t>此外，一些研究从</a:t>
            </a:r>
            <a:r>
              <a:rPr lang="en-US" altLang="zh-CN" dirty="0">
                <a:latin typeface="宋体" panose="02010600030101010101" pitchFamily="2" charset="-122"/>
                <a:ea typeface="宋体" panose="02010600030101010101" pitchFamily="2" charset="-122"/>
              </a:rPr>
              <a:t>HTTP</a:t>
            </a:r>
            <a:r>
              <a:rPr lang="zh-CN" altLang="en-US" dirty="0" smtClean="0">
                <a:latin typeface="宋体" panose="02010600030101010101" pitchFamily="2" charset="-122"/>
                <a:ea typeface="宋体" panose="02010600030101010101" pitchFamily="2" charset="-122"/>
              </a:rPr>
              <a:t>会话</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搜索引擎</a:t>
            </a:r>
            <a:r>
              <a:rPr lang="zh-CN" altLang="en-US" dirty="0">
                <a:latin typeface="宋体" panose="02010600030101010101" pitchFamily="2" charset="-122"/>
                <a:ea typeface="宋体" panose="02010600030101010101" pitchFamily="2" charset="-122"/>
              </a:rPr>
              <a:t>提供的相似网页出发，对恶意网页的识别提供了新的思路。</a:t>
            </a:r>
            <a:endParaRPr lang="zh-CN" altLang="en-US" dirty="0">
              <a:latin typeface="宋体" panose="02010600030101010101" pitchFamily="2" charset="-122"/>
              <a:ea typeface="宋体" panose="02010600030101010101" pitchFamily="2" charset="-122"/>
            </a:endParaRPr>
          </a:p>
        </p:txBody>
      </p:sp>
      <p:sp>
        <p:nvSpPr>
          <p:cNvPr id="7"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
        <p:nvSpPr>
          <p:cNvPr id="2"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graphicFrame>
        <p:nvGraphicFramePr>
          <p:cNvPr id="3" name="对象 2"/>
          <p:cNvGraphicFramePr>
            <a:graphicFrameLocks noChangeAspect="1"/>
          </p:cNvGraphicFramePr>
          <p:nvPr/>
        </p:nvGraphicFramePr>
        <p:xfrm>
          <a:off x="6225325" y="1072570"/>
          <a:ext cx="2480418" cy="3239894"/>
        </p:xfrm>
        <a:graphic>
          <a:graphicData uri="http://schemas.openxmlformats.org/presentationml/2006/ole">
            <mc:AlternateContent xmlns:mc="http://schemas.openxmlformats.org/markup-compatibility/2006">
              <mc:Choice xmlns:v="urn:schemas-microsoft-com:vml" Requires="v">
                <p:oleObj spid="_x0000_s3172" name="Visio" r:id="rId1" imgW="7975600" imgH="10414000" progId="Visio.Drawing.11">
                  <p:embed/>
                </p:oleObj>
              </mc:Choice>
              <mc:Fallback>
                <p:oleObj name="Visio" r:id="rId1" imgW="7975600" imgH="10414000" progId="Visio.Drawing.11">
                  <p:embed/>
                  <p:pic>
                    <p:nvPicPr>
                      <p:cNvPr id="0" name="图片 31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325" y="1072570"/>
                        <a:ext cx="2480418" cy="3239894"/>
                      </a:xfrm>
                      <a:prstGeom prst="rect">
                        <a:avLst/>
                      </a:prstGeom>
                      <a:noFill/>
                    </p:spPr>
                  </p:pic>
                </p:oleObj>
              </mc:Fallback>
            </mc:AlternateContent>
          </a:graphicData>
        </a:graphic>
      </p:graphicFrame>
      <p:sp>
        <p:nvSpPr>
          <p:cNvPr id="4" name="Rectangle 3"/>
          <p:cNvSpPr>
            <a:spLocks noChangeArrowheads="1"/>
          </p:cNvSpPr>
          <p:nvPr/>
        </p:nvSpPr>
        <p:spPr bwMode="auto">
          <a:xfrm>
            <a:off x="6686828" y="4312600"/>
            <a:ext cx="2283460"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pPr indent="127000" algn="ctr" defTabSz="914400" fontAlgn="base">
              <a:spcBef>
                <a:spcPct val="0"/>
              </a:spcBef>
              <a:spcAft>
                <a:spcPct val="0"/>
              </a:spcAft>
              <a:tabLst>
                <a:tab pos="226695" algn="l"/>
              </a:tabLst>
            </a:pP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图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识别恶意网页的特征分类</a:t>
            </a:r>
            <a:endParaRPr lang="zh-CN" altLang="en-US" sz="1200" dirty="0">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恶意网页识别研究进展</a:t>
            </a:r>
            <a:endParaRPr lang="zh-CN" altLang="en-US" dirty="0" smtClean="0"/>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sp>
        <p:nvSpPr>
          <p:cNvPr id="6" name="内容占位符 5"/>
          <p:cNvSpPr>
            <a:spLocks noGrp="1"/>
          </p:cNvSpPr>
          <p:nvPr>
            <p:ph idx="1"/>
          </p:nvPr>
        </p:nvSpPr>
        <p:spPr/>
        <p:txBody>
          <a:bodyPr/>
          <a:lstStyle/>
          <a:p>
            <a:pPr>
              <a:lnSpc>
                <a:spcPct val="150000"/>
              </a:lnSpc>
            </a:pPr>
            <a:r>
              <a:rPr lang="zh-CN" altLang="zh-CN" dirty="0">
                <a:latin typeface="宋体" panose="02010600030101010101" pitchFamily="2" charset="-122"/>
                <a:ea typeface="宋体" panose="02010600030101010101" pitchFamily="2" charset="-122"/>
              </a:rPr>
              <a:t>恶意网页识别的</a:t>
            </a:r>
            <a:r>
              <a:rPr lang="zh-CN" altLang="zh-CN" dirty="0" smtClean="0">
                <a:latin typeface="宋体" panose="02010600030101010101" pitchFamily="2" charset="-122"/>
                <a:ea typeface="宋体" panose="02010600030101010101" pitchFamily="2" charset="-122"/>
              </a:rPr>
              <a:t>方法</a:t>
            </a:r>
            <a:endParaRPr lang="en-US" altLang="zh-CN" dirty="0" smtClean="0">
              <a:latin typeface="宋体" panose="02010600030101010101" pitchFamily="2" charset="-122"/>
              <a:ea typeface="宋体" panose="02010600030101010101" pitchFamily="2" charset="-122"/>
            </a:endParaRPr>
          </a:p>
          <a:p>
            <a:pPr lvl="1">
              <a:lnSpc>
                <a:spcPct val="150000"/>
              </a:lnSpc>
            </a:pPr>
            <a:r>
              <a:rPr lang="zh-CN" altLang="zh-CN" dirty="0" smtClean="0">
                <a:latin typeface="宋体" panose="02010600030101010101" pitchFamily="2" charset="-122"/>
                <a:ea typeface="宋体" panose="02010600030101010101" pitchFamily="2" charset="-122"/>
              </a:rPr>
              <a:t>基于</a:t>
            </a:r>
            <a:r>
              <a:rPr lang="zh-CN" altLang="zh-CN" dirty="0">
                <a:latin typeface="宋体" panose="02010600030101010101" pitchFamily="2" charset="-122"/>
                <a:ea typeface="宋体" panose="02010600030101010101" pitchFamily="2" charset="-122"/>
              </a:rPr>
              <a:t>黑名单技术的识别</a:t>
            </a:r>
            <a:r>
              <a:rPr lang="zh-CN" altLang="zh-CN" dirty="0" smtClean="0">
                <a:latin typeface="宋体" panose="02010600030101010101" pitchFamily="2" charset="-122"/>
                <a:ea typeface="宋体" panose="02010600030101010101" pitchFamily="2" charset="-122"/>
              </a:rPr>
              <a:t>方法</a:t>
            </a:r>
            <a:endParaRPr lang="en-US" altLang="zh-CN" dirty="0" smtClean="0">
              <a:latin typeface="宋体" panose="02010600030101010101" pitchFamily="2" charset="-122"/>
              <a:ea typeface="宋体" panose="02010600030101010101" pitchFamily="2" charset="-122"/>
            </a:endParaRPr>
          </a:p>
          <a:p>
            <a:pPr lvl="1">
              <a:lnSpc>
                <a:spcPct val="150000"/>
              </a:lnSpc>
            </a:pPr>
            <a:r>
              <a:rPr lang="zh-CN" altLang="zh-CN" dirty="0" smtClean="0">
                <a:latin typeface="宋体" panose="02010600030101010101" pitchFamily="2" charset="-122"/>
                <a:ea typeface="宋体" panose="02010600030101010101" pitchFamily="2" charset="-122"/>
              </a:rPr>
              <a:t>基于</a:t>
            </a:r>
            <a:r>
              <a:rPr lang="zh-CN" altLang="zh-CN" dirty="0">
                <a:latin typeface="宋体" panose="02010600030101010101" pitchFamily="2" charset="-122"/>
                <a:ea typeface="宋体" panose="02010600030101010101" pitchFamily="2" charset="-122"/>
              </a:rPr>
              <a:t>启发式规则的识别</a:t>
            </a:r>
            <a:r>
              <a:rPr lang="zh-CN" altLang="zh-CN" dirty="0" smtClean="0">
                <a:latin typeface="宋体" panose="02010600030101010101" pitchFamily="2" charset="-122"/>
                <a:ea typeface="宋体" panose="02010600030101010101" pitchFamily="2" charset="-122"/>
              </a:rPr>
              <a:t>方法</a:t>
            </a:r>
            <a:endParaRPr lang="en-US" altLang="zh-CN" dirty="0" smtClean="0">
              <a:latin typeface="宋体" panose="02010600030101010101" pitchFamily="2" charset="-122"/>
              <a:ea typeface="宋体" panose="02010600030101010101" pitchFamily="2" charset="-122"/>
            </a:endParaRPr>
          </a:p>
          <a:p>
            <a:pPr lvl="1">
              <a:lnSpc>
                <a:spcPct val="150000"/>
              </a:lnSpc>
            </a:pPr>
            <a:r>
              <a:rPr lang="zh-CN" altLang="zh-CN" dirty="0" smtClean="0">
                <a:latin typeface="宋体" panose="02010600030101010101" pitchFamily="2" charset="-122"/>
                <a:ea typeface="宋体" panose="02010600030101010101" pitchFamily="2" charset="-122"/>
              </a:rPr>
              <a:t>基于</a:t>
            </a:r>
            <a:r>
              <a:rPr lang="zh-CN" altLang="zh-CN" dirty="0">
                <a:latin typeface="宋体" panose="02010600030101010101" pitchFamily="2" charset="-122"/>
                <a:ea typeface="宋体" panose="02010600030101010101" pitchFamily="2" charset="-122"/>
              </a:rPr>
              <a:t>机器学习的识别</a:t>
            </a:r>
            <a:r>
              <a:rPr lang="zh-CN" altLang="zh-CN" dirty="0" smtClean="0">
                <a:latin typeface="宋体" panose="02010600030101010101" pitchFamily="2" charset="-122"/>
                <a:ea typeface="宋体" panose="02010600030101010101" pitchFamily="2" charset="-122"/>
              </a:rPr>
              <a:t>方法</a:t>
            </a:r>
            <a:endParaRPr lang="en-US" altLang="zh-CN" dirty="0" smtClean="0">
              <a:latin typeface="宋体" panose="02010600030101010101" pitchFamily="2" charset="-122"/>
              <a:ea typeface="宋体" panose="02010600030101010101" pitchFamily="2" charset="-122"/>
            </a:endParaRPr>
          </a:p>
          <a:p>
            <a:pPr lvl="1">
              <a:lnSpc>
                <a:spcPct val="150000"/>
              </a:lnSpc>
            </a:pPr>
            <a:r>
              <a:rPr lang="zh-CN" altLang="zh-CN" dirty="0" smtClean="0">
                <a:latin typeface="宋体" panose="02010600030101010101" pitchFamily="2" charset="-122"/>
                <a:ea typeface="宋体" panose="02010600030101010101" pitchFamily="2" charset="-122"/>
              </a:rPr>
              <a:t>基于</a:t>
            </a:r>
            <a:r>
              <a:rPr lang="zh-CN" altLang="zh-CN" dirty="0">
                <a:latin typeface="宋体" panose="02010600030101010101" pitchFamily="2" charset="-122"/>
                <a:ea typeface="宋体" panose="02010600030101010101" pitchFamily="2" charset="-122"/>
              </a:rPr>
              <a:t>交互式主机行为的识别方法。</a:t>
            </a:r>
            <a:endParaRPr lang="zh-CN" altLang="en-US" dirty="0">
              <a:latin typeface="宋体" panose="02010600030101010101" pitchFamily="2" charset="-122"/>
              <a:ea typeface="宋体" panose="02010600030101010101" pitchFamily="2" charset="-122"/>
            </a:endParaRPr>
          </a:p>
        </p:txBody>
      </p:sp>
      <p:sp>
        <p:nvSpPr>
          <p:cNvPr id="7"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
        <p:nvSpPr>
          <p:cNvPr id="2"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恶意网页识别研究进展</a:t>
            </a:r>
            <a:endParaRPr lang="zh-CN" altLang="en-US" dirty="0" smtClean="0"/>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sp>
        <p:nvSpPr>
          <p:cNvPr id="6" name="内容占位符 5"/>
          <p:cNvSpPr>
            <a:spLocks noGrp="1"/>
          </p:cNvSpPr>
          <p:nvPr>
            <p:ph idx="1"/>
          </p:nvPr>
        </p:nvSpPr>
        <p:spPr/>
        <p:txBody>
          <a:bodyPr/>
          <a:lstStyle/>
          <a:p>
            <a:pPr>
              <a:lnSpc>
                <a:spcPct val="150000"/>
              </a:lnSpc>
            </a:pPr>
            <a:r>
              <a:rPr lang="zh-CN" altLang="zh-CN" dirty="0">
                <a:latin typeface="宋体" panose="02010600030101010101" pitchFamily="2" charset="-122"/>
                <a:ea typeface="宋体" panose="02010600030101010101" pitchFamily="2" charset="-122"/>
              </a:rPr>
              <a:t>恶意网页识别的</a:t>
            </a:r>
            <a:r>
              <a:rPr lang="zh-CN" altLang="zh-CN" dirty="0" smtClean="0">
                <a:latin typeface="宋体" panose="02010600030101010101" pitchFamily="2" charset="-122"/>
                <a:ea typeface="宋体" panose="02010600030101010101" pitchFamily="2" charset="-122"/>
              </a:rPr>
              <a:t>方法</a:t>
            </a:r>
            <a:endParaRPr lang="en-US" altLang="zh-CN" dirty="0" smtClean="0">
              <a:latin typeface="宋体" panose="02010600030101010101" pitchFamily="2" charset="-122"/>
              <a:ea typeface="宋体" panose="02010600030101010101" pitchFamily="2" charset="-122"/>
            </a:endParaRPr>
          </a:p>
          <a:p>
            <a:pPr lvl="1">
              <a:lnSpc>
                <a:spcPct val="150000"/>
              </a:lnSpc>
            </a:pPr>
            <a:r>
              <a:rPr lang="zh-CN" altLang="zh-CN" sz="2400" dirty="0" smtClean="0">
                <a:latin typeface="宋体" panose="02010600030101010101" pitchFamily="2" charset="-122"/>
                <a:ea typeface="宋体" panose="02010600030101010101" pitchFamily="2" charset="-122"/>
              </a:rPr>
              <a:t>基于</a:t>
            </a:r>
            <a:r>
              <a:rPr lang="zh-CN" altLang="zh-CN" sz="2400" dirty="0">
                <a:latin typeface="宋体" panose="02010600030101010101" pitchFamily="2" charset="-122"/>
                <a:ea typeface="宋体" panose="02010600030101010101" pitchFamily="2" charset="-122"/>
              </a:rPr>
              <a:t>黑名单技术的识别</a:t>
            </a:r>
            <a:r>
              <a:rPr lang="zh-CN" altLang="zh-CN" sz="2400" dirty="0" smtClean="0">
                <a:latin typeface="宋体" panose="02010600030101010101" pitchFamily="2" charset="-122"/>
                <a:ea typeface="宋体" panose="02010600030101010101" pitchFamily="2" charset="-122"/>
              </a:rPr>
              <a:t>方法</a:t>
            </a:r>
            <a:endParaRPr lang="en-US" altLang="zh-CN" sz="2400" dirty="0" smtClean="0">
              <a:latin typeface="宋体" panose="02010600030101010101" pitchFamily="2" charset="-122"/>
              <a:ea typeface="宋体" panose="02010600030101010101" pitchFamily="2" charset="-122"/>
            </a:endParaRPr>
          </a:p>
          <a:p>
            <a:pPr lvl="2">
              <a:lnSpc>
                <a:spcPct val="150000"/>
              </a:lnSpc>
            </a:pPr>
            <a:r>
              <a:rPr lang="zh-CN" altLang="en-US" sz="2000" dirty="0" smtClean="0">
                <a:latin typeface="宋体" panose="02010600030101010101" pitchFamily="2" charset="-122"/>
                <a:ea typeface="宋体" panose="02010600030101010101" pitchFamily="2" charset="-122"/>
              </a:rPr>
              <a:t>典型应用：</a:t>
            </a:r>
            <a:r>
              <a:rPr lang="en-US" altLang="zh-CN" sz="2000" dirty="0" smtClean="0">
                <a:latin typeface="宋体" panose="02010600030101010101" pitchFamily="2" charset="-122"/>
                <a:ea typeface="宋体" panose="02010600030101010101" pitchFamily="2" charset="-122"/>
              </a:rPr>
              <a:t>Google </a:t>
            </a:r>
            <a:r>
              <a:rPr lang="en-US" altLang="zh-CN" sz="2000" dirty="0" err="1" smtClean="0">
                <a:latin typeface="宋体" panose="02010600030101010101" pitchFamily="2" charset="-122"/>
                <a:ea typeface="宋体" panose="02010600030101010101" pitchFamily="2" charset="-122"/>
              </a:rPr>
              <a:t>Safebrowsing,DNSBL</a:t>
            </a:r>
            <a:r>
              <a:rPr lang="en-US" altLang="zh-CN" sz="2000" dirty="0" smtClean="0">
                <a:latin typeface="宋体" panose="02010600030101010101" pitchFamily="2" charset="-122"/>
                <a:ea typeface="宋体" panose="02010600030101010101" pitchFamily="2" charset="-122"/>
              </a:rPr>
              <a:t>, </a:t>
            </a:r>
            <a:r>
              <a:rPr lang="en-US" altLang="zh-CN" sz="2000" dirty="0" err="1" smtClean="0">
                <a:latin typeface="宋体" panose="02010600030101010101" pitchFamily="2" charset="-122"/>
                <a:ea typeface="宋体" panose="02010600030101010101" pitchFamily="2" charset="-122"/>
              </a:rPr>
              <a:t>PhishTank</a:t>
            </a:r>
            <a:r>
              <a:rPr lang="zh-CN" altLang="en-US" sz="2000" dirty="0" smtClean="0">
                <a:latin typeface="宋体" panose="02010600030101010101" pitchFamily="2" charset="-122"/>
                <a:ea typeface="宋体" panose="02010600030101010101" pitchFamily="2" charset="-122"/>
              </a:rPr>
              <a:t>等。</a:t>
            </a:r>
            <a:endParaRPr lang="en-US" altLang="zh-CN" sz="2000" dirty="0" smtClean="0">
              <a:latin typeface="宋体" panose="02010600030101010101" pitchFamily="2" charset="-122"/>
              <a:ea typeface="宋体" panose="02010600030101010101" pitchFamily="2" charset="-122"/>
            </a:endParaRPr>
          </a:p>
          <a:p>
            <a:pPr lvl="2">
              <a:lnSpc>
                <a:spcPct val="150000"/>
              </a:lnSpc>
            </a:pPr>
            <a:r>
              <a:rPr lang="zh-CN" altLang="en-US" sz="2000" dirty="0" smtClean="0">
                <a:latin typeface="宋体" panose="02010600030101010101" pitchFamily="2" charset="-122"/>
                <a:ea typeface="宋体" panose="02010600030101010101" pitchFamily="2" charset="-122"/>
              </a:rPr>
              <a:t>存在问题：不能及时更新，容易漏判</a:t>
            </a:r>
            <a:endParaRPr lang="en-US" altLang="zh-CN" sz="2000" dirty="0" smtClean="0">
              <a:latin typeface="宋体" panose="02010600030101010101" pitchFamily="2" charset="-122"/>
              <a:ea typeface="宋体" panose="02010600030101010101" pitchFamily="2" charset="-122"/>
            </a:endParaRPr>
          </a:p>
          <a:p>
            <a:pPr lvl="1">
              <a:lnSpc>
                <a:spcPct val="150000"/>
              </a:lnSpc>
            </a:pPr>
            <a:r>
              <a:rPr lang="zh-CN" altLang="zh-CN" sz="2400"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sz="2400" dirty="0">
                <a:solidFill>
                  <a:schemeClr val="tx1">
                    <a:lumMod val="50000"/>
                    <a:lumOff val="50000"/>
                  </a:schemeClr>
                </a:solidFill>
                <a:latin typeface="宋体" panose="02010600030101010101" pitchFamily="2" charset="-122"/>
                <a:ea typeface="宋体" panose="02010600030101010101" pitchFamily="2" charset="-122"/>
              </a:rPr>
              <a:t>启发式规则的识别</a:t>
            </a:r>
            <a:r>
              <a:rPr lang="zh-CN" altLang="zh-CN" sz="2400"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en-US" altLang="zh-CN" sz="2400" dirty="0" smtClean="0">
              <a:solidFill>
                <a:schemeClr val="tx1">
                  <a:lumMod val="50000"/>
                  <a:lumOff val="50000"/>
                </a:schemeClr>
              </a:solidFill>
              <a:latin typeface="宋体" panose="02010600030101010101" pitchFamily="2" charset="-122"/>
              <a:ea typeface="宋体" panose="02010600030101010101" pitchFamily="2" charset="-122"/>
            </a:endParaRPr>
          </a:p>
          <a:p>
            <a:pPr lvl="1">
              <a:lnSpc>
                <a:spcPct val="150000"/>
              </a:lnSpc>
            </a:pPr>
            <a:r>
              <a:rPr lang="zh-CN" altLang="zh-CN" sz="2400"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sz="2400" dirty="0">
                <a:solidFill>
                  <a:schemeClr val="tx1">
                    <a:lumMod val="50000"/>
                    <a:lumOff val="50000"/>
                  </a:schemeClr>
                </a:solidFill>
                <a:latin typeface="宋体" panose="02010600030101010101" pitchFamily="2" charset="-122"/>
                <a:ea typeface="宋体" panose="02010600030101010101" pitchFamily="2" charset="-122"/>
              </a:rPr>
              <a:t>机器学习的识别</a:t>
            </a:r>
            <a:r>
              <a:rPr lang="zh-CN" altLang="zh-CN" sz="2400"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en-US" altLang="zh-CN" sz="2400" dirty="0" smtClean="0">
              <a:solidFill>
                <a:schemeClr val="tx1">
                  <a:lumMod val="50000"/>
                  <a:lumOff val="50000"/>
                </a:schemeClr>
              </a:solidFill>
              <a:latin typeface="宋体" panose="02010600030101010101" pitchFamily="2" charset="-122"/>
              <a:ea typeface="宋体" panose="02010600030101010101" pitchFamily="2" charset="-122"/>
            </a:endParaRPr>
          </a:p>
          <a:p>
            <a:pPr lvl="1">
              <a:lnSpc>
                <a:spcPct val="150000"/>
              </a:lnSpc>
            </a:pPr>
            <a:r>
              <a:rPr lang="zh-CN" altLang="zh-CN" sz="2400"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sz="2400" dirty="0">
                <a:solidFill>
                  <a:schemeClr val="tx1">
                    <a:lumMod val="50000"/>
                    <a:lumOff val="50000"/>
                  </a:schemeClr>
                </a:solidFill>
                <a:latin typeface="宋体" panose="02010600030101010101" pitchFamily="2" charset="-122"/>
                <a:ea typeface="宋体" panose="02010600030101010101" pitchFamily="2" charset="-122"/>
              </a:rPr>
              <a:t>交互式主机行为的识别</a:t>
            </a:r>
            <a:r>
              <a:rPr lang="zh-CN" altLang="zh-CN" sz="2400"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zh-CN" altLang="en-US" sz="2400" dirty="0">
              <a:solidFill>
                <a:schemeClr val="tx1">
                  <a:lumMod val="50000"/>
                  <a:lumOff val="50000"/>
                </a:schemeClr>
              </a:solidFill>
              <a:latin typeface="宋体" panose="02010600030101010101" pitchFamily="2" charset="-122"/>
              <a:ea typeface="宋体" panose="02010600030101010101" pitchFamily="2" charset="-122"/>
            </a:endParaRPr>
          </a:p>
        </p:txBody>
      </p:sp>
      <p:sp>
        <p:nvSpPr>
          <p:cNvPr id="7"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
        <p:nvSpPr>
          <p:cNvPr id="2"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
        <p:nvSpPr>
          <p:cNvPr id="3" name="TextBox 2"/>
          <p:cNvSpPr txBox="1"/>
          <p:nvPr/>
        </p:nvSpPr>
        <p:spPr>
          <a:xfrm>
            <a:off x="5853430" y="3626485"/>
            <a:ext cx="3039745" cy="2553335"/>
          </a:xfrm>
          <a:prstGeom prst="rect">
            <a:avLst/>
          </a:prstGeom>
          <a:noFill/>
        </p:spPr>
        <p:txBody>
          <a:bodyPr wrap="square" rtlCol="0">
            <a:spAutoFit/>
          </a:bodyPr>
          <a:lstStyle/>
          <a:p>
            <a:r>
              <a:rPr lang="zh-CN" altLang="en-US" sz="2000" dirty="0"/>
              <a:t>图</a:t>
            </a:r>
            <a:r>
              <a:rPr lang="en-US" altLang="zh-CN" sz="2000" dirty="0"/>
              <a:t>1	</a:t>
            </a:r>
            <a:r>
              <a:rPr lang="zh-CN" altLang="en-US" sz="2000" dirty="0"/>
              <a:t>黑名单示例</a:t>
            </a:r>
            <a:endParaRPr lang="en-US" altLang="zh-CN" sz="2000" dirty="0"/>
          </a:p>
          <a:p>
            <a:r>
              <a:rPr lang="en-US" altLang="zh-CN" sz="2000" dirty="0">
                <a:hlinkClick r:id="rId1"/>
              </a:rPr>
              <a:t>www.phish.net</a:t>
            </a:r>
            <a:endParaRPr lang="en-US" altLang="zh-CN" sz="2000" dirty="0"/>
          </a:p>
          <a:p>
            <a:r>
              <a:rPr lang="en-US" altLang="zh-CN" sz="2000" dirty="0">
                <a:hlinkClick r:id="rId2"/>
              </a:rPr>
              <a:t>www.malicious.com</a:t>
            </a:r>
            <a:endParaRPr lang="en-US" altLang="zh-CN" sz="2000" dirty="0"/>
          </a:p>
          <a:p>
            <a:r>
              <a:rPr lang="en-US" altLang="zh-CN" sz="2000" dirty="0">
                <a:hlinkClick r:id="rId3"/>
              </a:rPr>
              <a:t>www.y0utube.com</a:t>
            </a:r>
            <a:endParaRPr lang="en-US" altLang="zh-CN" sz="2000" dirty="0"/>
          </a:p>
          <a:p>
            <a:r>
              <a:rPr lang="en-US" altLang="zh-CN" sz="2000" dirty="0">
                <a:hlinkClick r:id="rId4"/>
              </a:rPr>
              <a:t>www.phish.cn</a:t>
            </a:r>
            <a:endParaRPr lang="en-US" altLang="zh-CN" sz="2000" dirty="0"/>
          </a:p>
          <a:p>
            <a:r>
              <a:rPr lang="en-US" altLang="zh-CN" sz="2000" dirty="0">
                <a:hlinkClick r:id="rId5"/>
              </a:rPr>
              <a:t>www.phish.tw</a:t>
            </a:r>
            <a:endParaRPr lang="en-US" altLang="zh-CN" sz="2000" dirty="0"/>
          </a:p>
          <a:p>
            <a:r>
              <a:rPr lang="en-US" altLang="zh-CN" sz="2000" dirty="0">
                <a:hlinkClick r:id="rId6"/>
              </a:rPr>
              <a:t>www.malicious.cn</a:t>
            </a:r>
            <a:endParaRPr lang="en-US" altLang="zh-CN" sz="2000" dirty="0"/>
          </a:p>
          <a:p>
            <a:r>
              <a:rPr lang="en-US" altLang="zh-CN" sz="2000" dirty="0"/>
              <a:t>…</a:t>
            </a:r>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恶意网页识别研究进展</a:t>
            </a:r>
            <a:endParaRPr lang="zh-CN" altLang="en-US" dirty="0" smtClean="0"/>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sp>
        <p:nvSpPr>
          <p:cNvPr id="6" name="内容占位符 5"/>
          <p:cNvSpPr>
            <a:spLocks noGrp="1"/>
          </p:cNvSpPr>
          <p:nvPr>
            <p:ph idx="1"/>
          </p:nvPr>
        </p:nvSpPr>
        <p:spPr>
          <a:xfrm>
            <a:off x="273050" y="765175"/>
            <a:ext cx="8642350" cy="5400675"/>
          </a:xfrm>
        </p:spPr>
        <p:txBody>
          <a:bodyPr/>
          <a:lstStyle/>
          <a:p>
            <a:pPr>
              <a:lnSpc>
                <a:spcPct val="150000"/>
              </a:lnSpc>
            </a:pPr>
            <a:r>
              <a:rPr lang="zh-CN" altLang="zh-CN" sz="2000" dirty="0">
                <a:latin typeface="宋体" panose="02010600030101010101" pitchFamily="2" charset="-122"/>
                <a:ea typeface="宋体" panose="02010600030101010101" pitchFamily="2" charset="-122"/>
              </a:rPr>
              <a:t>恶意网页识别的</a:t>
            </a:r>
            <a:r>
              <a:rPr lang="zh-CN" altLang="zh-CN" sz="2000" dirty="0" smtClean="0">
                <a:latin typeface="宋体" panose="02010600030101010101" pitchFamily="2" charset="-122"/>
                <a:ea typeface="宋体" panose="02010600030101010101" pitchFamily="2" charset="-122"/>
              </a:rPr>
              <a:t>方法</a:t>
            </a:r>
            <a:endParaRPr lang="en-US" altLang="zh-CN" sz="2000" dirty="0" smtClean="0">
              <a:latin typeface="宋体" panose="02010600030101010101" pitchFamily="2" charset="-122"/>
              <a:ea typeface="宋体" panose="02010600030101010101" pitchFamily="2" charset="-122"/>
            </a:endParaRPr>
          </a:p>
          <a:p>
            <a:pPr lvl="1">
              <a:lnSpc>
                <a:spcPct val="150000"/>
              </a:lnSpc>
            </a:pP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sz="2000" dirty="0">
                <a:solidFill>
                  <a:schemeClr val="tx1">
                    <a:lumMod val="50000"/>
                    <a:lumOff val="50000"/>
                  </a:schemeClr>
                </a:solidFill>
                <a:latin typeface="宋体" panose="02010600030101010101" pitchFamily="2" charset="-122"/>
                <a:ea typeface="宋体" panose="02010600030101010101" pitchFamily="2" charset="-122"/>
              </a:rPr>
              <a:t>黑名单技术的识别</a:t>
            </a: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en-US" altLang="zh-CN" sz="2000" dirty="0" smtClean="0">
              <a:solidFill>
                <a:schemeClr val="tx1">
                  <a:lumMod val="50000"/>
                  <a:lumOff val="50000"/>
                </a:schemeClr>
              </a:solidFill>
              <a:latin typeface="宋体" panose="02010600030101010101" pitchFamily="2" charset="-122"/>
              <a:ea typeface="宋体" panose="02010600030101010101" pitchFamily="2" charset="-122"/>
            </a:endParaRPr>
          </a:p>
          <a:p>
            <a:pPr lvl="1">
              <a:lnSpc>
                <a:spcPct val="150000"/>
              </a:lnSpc>
            </a:pPr>
            <a:r>
              <a:rPr lang="zh-CN" altLang="zh-CN" sz="2000" dirty="0" smtClean="0">
                <a:latin typeface="宋体" panose="02010600030101010101" pitchFamily="2" charset="-122"/>
                <a:ea typeface="宋体" panose="02010600030101010101" pitchFamily="2" charset="-122"/>
              </a:rPr>
              <a:t>基于</a:t>
            </a:r>
            <a:r>
              <a:rPr lang="zh-CN" altLang="zh-CN" sz="2000" dirty="0">
                <a:latin typeface="宋体" panose="02010600030101010101" pitchFamily="2" charset="-122"/>
                <a:ea typeface="宋体" panose="02010600030101010101" pitchFamily="2" charset="-122"/>
              </a:rPr>
              <a:t>启发式规则的识别</a:t>
            </a:r>
            <a:r>
              <a:rPr lang="zh-CN" altLang="zh-CN" sz="2000" dirty="0" smtClean="0">
                <a:latin typeface="宋体" panose="02010600030101010101" pitchFamily="2" charset="-122"/>
                <a:ea typeface="宋体" panose="02010600030101010101" pitchFamily="2" charset="-122"/>
              </a:rPr>
              <a:t>方法</a:t>
            </a:r>
            <a:endParaRPr lang="en-US" altLang="zh-CN" sz="2000" dirty="0" smtClean="0">
              <a:latin typeface="宋体" panose="02010600030101010101" pitchFamily="2" charset="-122"/>
              <a:ea typeface="宋体" panose="02010600030101010101" pitchFamily="2" charset="-122"/>
            </a:endParaRPr>
          </a:p>
          <a:p>
            <a:pPr lvl="2">
              <a:lnSpc>
                <a:spcPct val="150000"/>
              </a:lnSpc>
            </a:pPr>
            <a:r>
              <a:rPr lang="zh-CN" altLang="en-US" sz="2000" dirty="0" smtClean="0">
                <a:latin typeface="宋体" panose="02010600030101010101" pitchFamily="2" charset="-122"/>
                <a:ea typeface="宋体" panose="02010600030101010101" pitchFamily="2" charset="-122"/>
              </a:rPr>
              <a:t>典型应用：火狐</a:t>
            </a:r>
            <a:r>
              <a:rPr lang="en-US" altLang="zh-CN" sz="2000" dirty="0" smtClean="0">
                <a:latin typeface="宋体" panose="02010600030101010101" pitchFamily="2" charset="-122"/>
                <a:ea typeface="宋体" panose="02010600030101010101" pitchFamily="2" charset="-122"/>
              </a:rPr>
              <a:t>Firefox, IE</a:t>
            </a:r>
            <a:endParaRPr lang="en-US" altLang="zh-CN" sz="2000" dirty="0" smtClean="0">
              <a:latin typeface="宋体" panose="02010600030101010101" pitchFamily="2" charset="-122"/>
              <a:ea typeface="宋体" panose="02010600030101010101" pitchFamily="2" charset="-122"/>
            </a:endParaRPr>
          </a:p>
          <a:p>
            <a:pPr lvl="2">
              <a:lnSpc>
                <a:spcPct val="150000"/>
              </a:lnSpc>
            </a:pPr>
            <a:r>
              <a:rPr lang="zh-CN" altLang="en-US" sz="2000" dirty="0" smtClean="0">
                <a:latin typeface="宋体" panose="02010600030101010101" pitchFamily="2" charset="-122"/>
                <a:ea typeface="宋体" panose="02010600030101010101" pitchFamily="2" charset="-122"/>
              </a:rPr>
              <a:t>存在问题：误报率高，规则更新难。</a:t>
            </a:r>
            <a:endParaRPr lang="en-US" altLang="zh-CN" sz="2000" dirty="0" smtClean="0">
              <a:latin typeface="宋体" panose="02010600030101010101" pitchFamily="2" charset="-122"/>
              <a:ea typeface="宋体" panose="02010600030101010101" pitchFamily="2" charset="-122"/>
            </a:endParaRPr>
          </a:p>
          <a:p>
            <a:pPr lvl="1">
              <a:lnSpc>
                <a:spcPct val="150000"/>
              </a:lnSpc>
            </a:pP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sz="2000" dirty="0">
                <a:solidFill>
                  <a:schemeClr val="tx1">
                    <a:lumMod val="50000"/>
                    <a:lumOff val="50000"/>
                  </a:schemeClr>
                </a:solidFill>
                <a:latin typeface="宋体" panose="02010600030101010101" pitchFamily="2" charset="-122"/>
                <a:ea typeface="宋体" panose="02010600030101010101" pitchFamily="2" charset="-122"/>
              </a:rPr>
              <a:t>机器学习的识别</a:t>
            </a: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en-US" altLang="zh-CN" sz="2000" dirty="0" smtClean="0">
              <a:solidFill>
                <a:schemeClr val="tx1">
                  <a:lumMod val="50000"/>
                  <a:lumOff val="50000"/>
                </a:schemeClr>
              </a:solidFill>
              <a:latin typeface="宋体" panose="02010600030101010101" pitchFamily="2" charset="-122"/>
              <a:ea typeface="宋体" panose="02010600030101010101" pitchFamily="2" charset="-122"/>
            </a:endParaRPr>
          </a:p>
          <a:p>
            <a:pPr lvl="1">
              <a:lnSpc>
                <a:spcPct val="150000"/>
              </a:lnSpc>
            </a:pP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sz="2000" dirty="0">
                <a:solidFill>
                  <a:schemeClr val="tx1">
                    <a:lumMod val="50000"/>
                    <a:lumOff val="50000"/>
                  </a:schemeClr>
                </a:solidFill>
                <a:latin typeface="宋体" panose="02010600030101010101" pitchFamily="2" charset="-122"/>
                <a:ea typeface="宋体" panose="02010600030101010101" pitchFamily="2" charset="-122"/>
              </a:rPr>
              <a:t>交互式主机行为的识别</a:t>
            </a: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zh-CN" altLang="en-US" sz="2000" dirty="0">
              <a:solidFill>
                <a:schemeClr val="tx1">
                  <a:lumMod val="50000"/>
                  <a:lumOff val="50000"/>
                </a:schemeClr>
              </a:solidFill>
              <a:latin typeface="宋体" panose="02010600030101010101" pitchFamily="2" charset="-122"/>
              <a:ea typeface="宋体" panose="02010600030101010101" pitchFamily="2" charset="-122"/>
            </a:endParaRPr>
          </a:p>
        </p:txBody>
      </p:sp>
      <p:sp>
        <p:nvSpPr>
          <p:cNvPr id="7"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
        <p:nvSpPr>
          <p:cNvPr id="2"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
        <p:nvSpPr>
          <p:cNvPr id="8" name="TextBox 7"/>
          <p:cNvSpPr txBox="1"/>
          <p:nvPr/>
        </p:nvSpPr>
        <p:spPr>
          <a:xfrm>
            <a:off x="3826510" y="4347845"/>
            <a:ext cx="4474845" cy="2168525"/>
          </a:xfrm>
          <a:prstGeom prst="rect">
            <a:avLst/>
          </a:prstGeom>
          <a:noFill/>
        </p:spPr>
        <p:txBody>
          <a:bodyPr wrap="square" rtlCol="0">
            <a:spAutoFit/>
          </a:bodyPr>
          <a:lstStyle/>
          <a:p>
            <a:pPr>
              <a:lnSpc>
                <a:spcPct val="150000"/>
              </a:lnSpc>
            </a:pPr>
            <a:r>
              <a:rPr lang="zh-CN" altLang="en-US" sz="1800" dirty="0"/>
              <a:t>图</a:t>
            </a:r>
            <a:r>
              <a:rPr lang="en-US" altLang="zh-CN" sz="1800" dirty="0"/>
              <a:t>2	</a:t>
            </a:r>
            <a:r>
              <a:rPr lang="zh-CN" altLang="en-US" sz="1800" dirty="0"/>
              <a:t>启发式规则示例</a:t>
            </a:r>
            <a:endParaRPr lang="en-US" altLang="zh-CN" sz="1800" dirty="0"/>
          </a:p>
          <a:p>
            <a:pPr>
              <a:lnSpc>
                <a:spcPct val="150000"/>
              </a:lnSpc>
            </a:pPr>
            <a:r>
              <a:rPr lang="en-US" altLang="zh-CN" sz="1800" dirty="0"/>
              <a:t>/[a-z]*[.]phish[.][a-z]*/</a:t>
            </a:r>
            <a:endParaRPr lang="en-US" altLang="zh-CN" sz="1800" dirty="0"/>
          </a:p>
          <a:p>
            <a:pPr>
              <a:lnSpc>
                <a:spcPct val="150000"/>
              </a:lnSpc>
            </a:pPr>
            <a:r>
              <a:rPr lang="en-US" altLang="zh-CN" sz="1800" dirty="0"/>
              <a:t>/[a-z]*[.]malicious[.][a-z]*/</a:t>
            </a:r>
            <a:endParaRPr lang="en-US" altLang="zh-CN" sz="1800" dirty="0"/>
          </a:p>
          <a:p>
            <a:pPr>
              <a:lnSpc>
                <a:spcPct val="150000"/>
              </a:lnSpc>
            </a:pPr>
            <a:r>
              <a:rPr lang="en-US" altLang="zh-CN" sz="1800" dirty="0"/>
              <a:t>/[a-z]*[.]y0utube[.][a-z]*/</a:t>
            </a:r>
            <a:endParaRPr lang="en-US" altLang="zh-CN" sz="1800" dirty="0"/>
          </a:p>
          <a:p>
            <a:pPr>
              <a:lnSpc>
                <a:spcPct val="150000"/>
              </a:lnSpc>
            </a:pPr>
            <a:r>
              <a:rPr lang="en-US" altLang="zh-CN" sz="1800" dirty="0"/>
              <a:t>…</a:t>
            </a:r>
            <a:endParaRPr lang="en-US" altLang="zh-CN" sz="1800" dirty="0"/>
          </a:p>
        </p:txBody>
      </p:sp>
      <p:sp>
        <p:nvSpPr>
          <p:cNvPr id="10" name="TextBox 9"/>
          <p:cNvSpPr txBox="1"/>
          <p:nvPr/>
        </p:nvSpPr>
        <p:spPr>
          <a:xfrm>
            <a:off x="999148" y="4347799"/>
            <a:ext cx="2754306" cy="2306955"/>
          </a:xfrm>
          <a:prstGeom prst="rect">
            <a:avLst/>
          </a:prstGeom>
          <a:noFill/>
        </p:spPr>
        <p:txBody>
          <a:bodyPr wrap="square" rtlCol="0">
            <a:spAutoFit/>
          </a:bodyPr>
          <a:lstStyle/>
          <a:p>
            <a:r>
              <a:rPr lang="zh-CN" altLang="en-US" sz="1800" dirty="0"/>
              <a:t>图</a:t>
            </a:r>
            <a:r>
              <a:rPr lang="en-US" altLang="zh-CN" sz="1800" dirty="0"/>
              <a:t>1	</a:t>
            </a:r>
            <a:r>
              <a:rPr lang="zh-CN" altLang="en-US" sz="1800" dirty="0"/>
              <a:t>黑名单示例</a:t>
            </a:r>
            <a:endParaRPr lang="en-US" altLang="zh-CN" sz="1800" dirty="0"/>
          </a:p>
          <a:p>
            <a:r>
              <a:rPr lang="en-US" altLang="zh-CN" sz="1800" dirty="0">
                <a:hlinkClick r:id="rId1"/>
              </a:rPr>
              <a:t>www.phish.net</a:t>
            </a:r>
            <a:endParaRPr lang="en-US" altLang="zh-CN" sz="1800" dirty="0"/>
          </a:p>
          <a:p>
            <a:r>
              <a:rPr lang="en-US" altLang="zh-CN" sz="1800" dirty="0">
                <a:hlinkClick r:id="rId2"/>
              </a:rPr>
              <a:t>www.malicious.com</a:t>
            </a:r>
            <a:endParaRPr lang="en-US" altLang="zh-CN" sz="1800" dirty="0"/>
          </a:p>
          <a:p>
            <a:r>
              <a:rPr lang="en-US" altLang="zh-CN" sz="1800" dirty="0">
                <a:hlinkClick r:id="rId3"/>
              </a:rPr>
              <a:t>www.y0utube.com</a:t>
            </a:r>
            <a:endParaRPr lang="en-US" altLang="zh-CN" sz="1800" dirty="0"/>
          </a:p>
          <a:p>
            <a:r>
              <a:rPr lang="en-US" altLang="zh-CN" sz="1800" dirty="0">
                <a:hlinkClick r:id="rId4"/>
              </a:rPr>
              <a:t>www.phish.cn</a:t>
            </a:r>
            <a:endParaRPr lang="en-US" altLang="zh-CN" sz="1800" dirty="0"/>
          </a:p>
          <a:p>
            <a:r>
              <a:rPr lang="en-US" altLang="zh-CN" sz="1800" dirty="0">
                <a:hlinkClick r:id="rId5"/>
              </a:rPr>
              <a:t>www.phish.tw</a:t>
            </a:r>
            <a:endParaRPr lang="en-US" altLang="zh-CN" sz="1800" dirty="0"/>
          </a:p>
          <a:p>
            <a:r>
              <a:rPr lang="en-US" altLang="zh-CN" sz="1800" dirty="0">
                <a:hlinkClick r:id="rId6"/>
              </a:rPr>
              <a:t>www.malicious.cn</a:t>
            </a:r>
            <a:endParaRPr lang="en-US" altLang="zh-CN" sz="1800" dirty="0"/>
          </a:p>
          <a:p>
            <a:r>
              <a:rPr lang="en-US" altLang="zh-CN" sz="1800" dirty="0"/>
              <a:t>…</a:t>
            </a:r>
            <a:endParaRPr lang="en-US" altLang="zh-CN" sz="1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恶意网页识别研究进展</a:t>
            </a:r>
            <a:endParaRPr lang="zh-CN" altLang="en-US" dirty="0" smtClean="0"/>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sp>
        <p:nvSpPr>
          <p:cNvPr id="6" name="内容占位符 5"/>
          <p:cNvSpPr>
            <a:spLocks noGrp="1"/>
          </p:cNvSpPr>
          <p:nvPr>
            <p:ph idx="1"/>
          </p:nvPr>
        </p:nvSpPr>
        <p:spPr>
          <a:xfrm>
            <a:off x="250825" y="920750"/>
            <a:ext cx="8642350" cy="5400675"/>
          </a:xfrm>
        </p:spPr>
        <p:txBody>
          <a:bodyPr/>
          <a:lstStyle/>
          <a:p>
            <a:pPr>
              <a:lnSpc>
                <a:spcPct val="150000"/>
              </a:lnSpc>
            </a:pPr>
            <a:r>
              <a:rPr lang="zh-CN" altLang="zh-CN" sz="2000" dirty="0">
                <a:latin typeface="宋体" panose="02010600030101010101" pitchFamily="2" charset="-122"/>
                <a:ea typeface="宋体" panose="02010600030101010101" pitchFamily="2" charset="-122"/>
              </a:rPr>
              <a:t>恶意网页识别的</a:t>
            </a:r>
            <a:r>
              <a:rPr lang="zh-CN" altLang="zh-CN" sz="2000" dirty="0" smtClean="0">
                <a:latin typeface="宋体" panose="02010600030101010101" pitchFamily="2" charset="-122"/>
                <a:ea typeface="宋体" panose="02010600030101010101" pitchFamily="2" charset="-122"/>
              </a:rPr>
              <a:t>方法</a:t>
            </a:r>
            <a:endParaRPr lang="en-US" altLang="zh-CN" sz="2000" dirty="0" smtClean="0">
              <a:latin typeface="宋体" panose="02010600030101010101" pitchFamily="2" charset="-122"/>
              <a:ea typeface="宋体" panose="02010600030101010101" pitchFamily="2" charset="-122"/>
            </a:endParaRPr>
          </a:p>
          <a:p>
            <a:pPr lvl="1">
              <a:lnSpc>
                <a:spcPct val="150000"/>
              </a:lnSpc>
            </a:pP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sz="2000" dirty="0">
                <a:solidFill>
                  <a:schemeClr val="tx1">
                    <a:lumMod val="50000"/>
                    <a:lumOff val="50000"/>
                  </a:schemeClr>
                </a:solidFill>
                <a:latin typeface="宋体" panose="02010600030101010101" pitchFamily="2" charset="-122"/>
                <a:ea typeface="宋体" panose="02010600030101010101" pitchFamily="2" charset="-122"/>
              </a:rPr>
              <a:t>黑名单技术的识别</a:t>
            </a: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en-US" altLang="zh-CN" sz="2000" dirty="0" smtClean="0">
              <a:solidFill>
                <a:schemeClr val="tx1">
                  <a:lumMod val="50000"/>
                  <a:lumOff val="50000"/>
                </a:schemeClr>
              </a:solidFill>
              <a:latin typeface="宋体" panose="02010600030101010101" pitchFamily="2" charset="-122"/>
              <a:ea typeface="宋体" panose="02010600030101010101" pitchFamily="2" charset="-122"/>
            </a:endParaRPr>
          </a:p>
          <a:p>
            <a:pPr lvl="1">
              <a:lnSpc>
                <a:spcPct val="150000"/>
              </a:lnSpc>
            </a:pP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sz="2000" dirty="0">
                <a:solidFill>
                  <a:schemeClr val="tx1">
                    <a:lumMod val="50000"/>
                    <a:lumOff val="50000"/>
                  </a:schemeClr>
                </a:solidFill>
                <a:latin typeface="宋体" panose="02010600030101010101" pitchFamily="2" charset="-122"/>
                <a:ea typeface="宋体" panose="02010600030101010101" pitchFamily="2" charset="-122"/>
              </a:rPr>
              <a:t>启发式规则的识别</a:t>
            </a: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en-US" altLang="zh-CN" sz="2000" dirty="0" smtClean="0">
              <a:solidFill>
                <a:schemeClr val="tx1">
                  <a:lumMod val="50000"/>
                  <a:lumOff val="50000"/>
                </a:schemeClr>
              </a:solidFill>
              <a:latin typeface="宋体" panose="02010600030101010101" pitchFamily="2" charset="-122"/>
              <a:ea typeface="宋体" panose="02010600030101010101" pitchFamily="2" charset="-122"/>
            </a:endParaRPr>
          </a:p>
          <a:p>
            <a:pPr lvl="1">
              <a:lnSpc>
                <a:spcPct val="150000"/>
              </a:lnSpc>
            </a:pPr>
            <a:r>
              <a:rPr lang="zh-CN" altLang="zh-CN" sz="2000" dirty="0" smtClean="0">
                <a:latin typeface="宋体" panose="02010600030101010101" pitchFamily="2" charset="-122"/>
                <a:ea typeface="宋体" panose="02010600030101010101" pitchFamily="2" charset="-122"/>
              </a:rPr>
              <a:t>基于</a:t>
            </a:r>
            <a:r>
              <a:rPr lang="zh-CN" altLang="zh-CN" sz="2000" dirty="0">
                <a:latin typeface="宋体" panose="02010600030101010101" pitchFamily="2" charset="-122"/>
                <a:ea typeface="宋体" panose="02010600030101010101" pitchFamily="2" charset="-122"/>
              </a:rPr>
              <a:t>机器学习的识别</a:t>
            </a:r>
            <a:r>
              <a:rPr lang="zh-CN" altLang="zh-CN" sz="2000" dirty="0" smtClean="0">
                <a:latin typeface="宋体" panose="02010600030101010101" pitchFamily="2" charset="-122"/>
                <a:ea typeface="宋体" panose="02010600030101010101" pitchFamily="2" charset="-122"/>
              </a:rPr>
              <a:t>方法</a:t>
            </a:r>
            <a:endParaRPr lang="en-US" altLang="zh-CN" sz="2000" dirty="0" smtClean="0">
              <a:latin typeface="宋体" panose="02010600030101010101" pitchFamily="2" charset="-122"/>
              <a:ea typeface="宋体" panose="02010600030101010101" pitchFamily="2" charset="-122"/>
            </a:endParaRPr>
          </a:p>
          <a:p>
            <a:pPr lvl="2">
              <a:lnSpc>
                <a:spcPct val="150000"/>
              </a:lnSpc>
            </a:pPr>
            <a:r>
              <a:rPr lang="zh-CN" altLang="en-US" sz="2000" dirty="0" smtClean="0">
                <a:latin typeface="宋体" panose="02010600030101010101" pitchFamily="2" charset="-122"/>
                <a:ea typeface="宋体" panose="02010600030101010101" pitchFamily="2" charset="-122"/>
              </a:rPr>
              <a:t>常用分类算法：</a:t>
            </a:r>
            <a:r>
              <a:rPr lang="en-US" altLang="zh-CN" sz="2000" dirty="0" smtClean="0">
                <a:latin typeface="宋体" panose="02010600030101010101" pitchFamily="2" charset="-122"/>
                <a:ea typeface="宋体" panose="02010600030101010101" pitchFamily="2" charset="-122"/>
              </a:rPr>
              <a:t>PA</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CW</a:t>
            </a:r>
            <a:r>
              <a:rPr lang="zh-CN" altLang="en-US" sz="2000" dirty="0" smtClean="0">
                <a:latin typeface="宋体" panose="02010600030101010101" pitchFamily="2" charset="-122"/>
                <a:ea typeface="宋体" panose="02010600030101010101" pitchFamily="2" charset="-122"/>
              </a:rPr>
              <a:t>，</a:t>
            </a:r>
            <a:r>
              <a:rPr lang="en-US" altLang="zh-CN" sz="2000" dirty="0" smtClean="0">
                <a:latin typeface="宋体" panose="02010600030101010101" pitchFamily="2" charset="-122"/>
                <a:ea typeface="宋体" panose="02010600030101010101" pitchFamily="2" charset="-122"/>
              </a:rPr>
              <a:t>SVM</a:t>
            </a:r>
            <a:endParaRPr lang="en-US" altLang="zh-CN" sz="2000" dirty="0" smtClean="0">
              <a:latin typeface="宋体" panose="02010600030101010101" pitchFamily="2" charset="-122"/>
              <a:ea typeface="宋体" panose="02010600030101010101" pitchFamily="2" charset="-122"/>
            </a:endParaRPr>
          </a:p>
          <a:p>
            <a:pPr lvl="2">
              <a:lnSpc>
                <a:spcPct val="150000"/>
              </a:lnSpc>
            </a:pPr>
            <a:r>
              <a:rPr lang="zh-CN" altLang="en-US" sz="2000" dirty="0" smtClean="0">
                <a:latin typeface="宋体" panose="02010600030101010101" pitchFamily="2" charset="-122"/>
                <a:ea typeface="宋体" panose="02010600030101010101" pitchFamily="2" charset="-122"/>
              </a:rPr>
              <a:t>存在问题：标注数据集较少，过拟合。</a:t>
            </a:r>
            <a:endParaRPr lang="en-US" altLang="zh-CN" sz="2000" dirty="0" smtClean="0">
              <a:latin typeface="宋体" panose="02010600030101010101" pitchFamily="2" charset="-122"/>
              <a:ea typeface="宋体" panose="02010600030101010101" pitchFamily="2" charset="-122"/>
            </a:endParaRPr>
          </a:p>
          <a:p>
            <a:pPr lvl="1">
              <a:lnSpc>
                <a:spcPct val="150000"/>
              </a:lnSpc>
            </a:pP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sz="2000" dirty="0">
                <a:solidFill>
                  <a:schemeClr val="tx1">
                    <a:lumMod val="50000"/>
                    <a:lumOff val="50000"/>
                  </a:schemeClr>
                </a:solidFill>
                <a:latin typeface="宋体" panose="02010600030101010101" pitchFamily="2" charset="-122"/>
                <a:ea typeface="宋体" panose="02010600030101010101" pitchFamily="2" charset="-122"/>
              </a:rPr>
              <a:t>交互式主机行为的识别</a:t>
            </a:r>
            <a:r>
              <a:rPr lang="zh-CN" altLang="zh-CN" sz="2000"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zh-CN" altLang="en-US" sz="2000" dirty="0">
              <a:solidFill>
                <a:schemeClr val="tx1">
                  <a:lumMod val="50000"/>
                  <a:lumOff val="50000"/>
                </a:schemeClr>
              </a:solidFill>
              <a:latin typeface="宋体" panose="02010600030101010101" pitchFamily="2" charset="-122"/>
              <a:ea typeface="宋体" panose="02010600030101010101" pitchFamily="2" charset="-122"/>
            </a:endParaRPr>
          </a:p>
        </p:txBody>
      </p:sp>
      <p:sp>
        <p:nvSpPr>
          <p:cNvPr id="7"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
        <p:nvSpPr>
          <p:cNvPr id="2"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
        <p:nvSpPr>
          <p:cNvPr id="4" name="Rectangle 2"/>
          <p:cNvSpPr>
            <a:spLocks noChangeArrowheads="1"/>
          </p:cNvSpPr>
          <p:nvPr/>
        </p:nvSpPr>
        <p:spPr bwMode="auto">
          <a:xfrm>
            <a:off x="1602582" y="3145155"/>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graphicFrame>
        <p:nvGraphicFramePr>
          <p:cNvPr id="5" name="对象 4"/>
          <p:cNvGraphicFramePr>
            <a:graphicFrameLocks noChangeAspect="1"/>
          </p:cNvGraphicFramePr>
          <p:nvPr/>
        </p:nvGraphicFramePr>
        <p:xfrm>
          <a:off x="4449445" y="1179195"/>
          <a:ext cx="4596130" cy="1802765"/>
        </p:xfrm>
        <a:graphic>
          <a:graphicData uri="http://schemas.openxmlformats.org/presentationml/2006/ole">
            <mc:AlternateContent xmlns:mc="http://schemas.openxmlformats.org/markup-compatibility/2006">
              <mc:Choice xmlns:v="urn:schemas-microsoft-com:vml" Requires="v">
                <p:oleObj spid="_x0000_s4196" name="Visio" r:id="rId1" imgW="15341600" imgH="6032500" progId="Visio.Drawing.11">
                  <p:embed/>
                </p:oleObj>
              </mc:Choice>
              <mc:Fallback>
                <p:oleObj name="Visio" r:id="rId1" imgW="15341600" imgH="6032500" progId="Visio.Drawing.11">
                  <p:embed/>
                  <p:pic>
                    <p:nvPicPr>
                      <p:cNvPr id="0" name="图片 41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445" y="1179195"/>
                        <a:ext cx="4596130" cy="1802765"/>
                      </a:xfrm>
                      <a:prstGeom prst="rect">
                        <a:avLst/>
                      </a:prstGeom>
                      <a:noFill/>
                    </p:spPr>
                  </p:pic>
                </p:oleObj>
              </mc:Fallback>
            </mc:AlternateContent>
          </a:graphicData>
        </a:graphic>
      </p:graphicFrame>
      <p:sp>
        <p:nvSpPr>
          <p:cNvPr id="8" name="Rectangle 3"/>
          <p:cNvSpPr>
            <a:spLocks noChangeArrowheads="1"/>
          </p:cNvSpPr>
          <p:nvPr/>
        </p:nvSpPr>
        <p:spPr bwMode="auto">
          <a:xfrm>
            <a:off x="5650977" y="3145388"/>
            <a:ext cx="1936115" cy="2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pPr indent="84455" defTabSz="914400" fontAlgn="base">
              <a:spcBef>
                <a:spcPct val="0"/>
              </a:spcBef>
              <a:spcAft>
                <a:spcPct val="0"/>
              </a:spcAft>
              <a:tabLst>
                <a:tab pos="226695" algn="l"/>
              </a:tabLst>
            </a:pP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图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分类算法的工作过程</a:t>
            </a:r>
            <a:endParaRPr lang="zh-CN" altLang="en-US" sz="1200" dirty="0">
              <a:latin typeface="Arial" panose="020B0604020202020204" pitchFamily="34" charset="0"/>
              <a:ea typeface="宋体" panose="02010600030101010101" pitchFamily="2" charset="-122"/>
              <a:cs typeface="宋体" panose="02010600030101010101" pitchFamily="2" charset="-122"/>
            </a:endParaRPr>
          </a:p>
        </p:txBody>
      </p:sp>
      <p:sp>
        <p:nvSpPr>
          <p:cNvPr id="10" name="TextBox 9"/>
          <p:cNvSpPr txBox="1"/>
          <p:nvPr/>
        </p:nvSpPr>
        <p:spPr>
          <a:xfrm>
            <a:off x="1143000" y="4401185"/>
            <a:ext cx="3625215" cy="2168525"/>
          </a:xfrm>
          <a:prstGeom prst="rect">
            <a:avLst/>
          </a:prstGeom>
          <a:noFill/>
        </p:spPr>
        <p:txBody>
          <a:bodyPr wrap="square" rtlCol="0">
            <a:spAutoFit/>
          </a:bodyPr>
          <a:lstStyle/>
          <a:p>
            <a:pPr>
              <a:lnSpc>
                <a:spcPct val="150000"/>
              </a:lnSpc>
            </a:pPr>
            <a:r>
              <a:rPr lang="zh-CN" altLang="en-US" sz="1800" dirty="0"/>
              <a:t>图</a:t>
            </a:r>
            <a:r>
              <a:rPr lang="en-US" altLang="zh-CN" sz="1800" dirty="0"/>
              <a:t>2	</a:t>
            </a:r>
            <a:r>
              <a:rPr lang="zh-CN" altLang="en-US" sz="1800" dirty="0"/>
              <a:t>启发式规则示例</a:t>
            </a:r>
            <a:endParaRPr lang="en-US" altLang="zh-CN" sz="1800" dirty="0"/>
          </a:p>
          <a:p>
            <a:pPr>
              <a:lnSpc>
                <a:spcPct val="150000"/>
              </a:lnSpc>
            </a:pPr>
            <a:r>
              <a:rPr lang="en-US" altLang="zh-CN" sz="1800" dirty="0"/>
              <a:t>/[a-z]*[.]phish[.][a-z]*/</a:t>
            </a:r>
            <a:endParaRPr lang="en-US" altLang="zh-CN" sz="1800" dirty="0"/>
          </a:p>
          <a:p>
            <a:pPr>
              <a:lnSpc>
                <a:spcPct val="150000"/>
              </a:lnSpc>
            </a:pPr>
            <a:r>
              <a:rPr lang="en-US" altLang="zh-CN" sz="1800" dirty="0"/>
              <a:t>/[a-z]*[.]malicious[.][a-z]*/</a:t>
            </a:r>
            <a:endParaRPr lang="en-US" altLang="zh-CN" sz="1800" dirty="0"/>
          </a:p>
          <a:p>
            <a:pPr>
              <a:lnSpc>
                <a:spcPct val="150000"/>
              </a:lnSpc>
            </a:pPr>
            <a:r>
              <a:rPr lang="en-US" altLang="zh-CN" sz="1800" dirty="0"/>
              <a:t>/[a-z]*[.]y0utube[.][a-z]*/</a:t>
            </a:r>
            <a:endParaRPr lang="en-US" altLang="zh-CN" sz="1800" dirty="0"/>
          </a:p>
          <a:p>
            <a:pPr>
              <a:lnSpc>
                <a:spcPct val="150000"/>
              </a:lnSpc>
            </a:pPr>
            <a:r>
              <a:rPr lang="en-US" altLang="zh-CN" sz="1800" dirty="0"/>
              <a:t>…</a:t>
            </a:r>
            <a:endParaRPr lang="en-US" altLang="zh-CN" sz="1800" dirty="0"/>
          </a:p>
        </p:txBody>
      </p:sp>
      <p:sp>
        <p:nvSpPr>
          <p:cNvPr id="12" name="TextBox 11"/>
          <p:cNvSpPr txBox="1"/>
          <p:nvPr/>
        </p:nvSpPr>
        <p:spPr>
          <a:xfrm>
            <a:off x="4867910" y="3998595"/>
            <a:ext cx="3956685" cy="2168525"/>
          </a:xfrm>
          <a:prstGeom prst="rect">
            <a:avLst/>
          </a:prstGeom>
          <a:noFill/>
        </p:spPr>
        <p:txBody>
          <a:bodyPr wrap="square" rtlCol="0">
            <a:spAutoFit/>
          </a:bodyPr>
          <a:lstStyle/>
          <a:p>
            <a:pPr>
              <a:lnSpc>
                <a:spcPct val="150000"/>
              </a:lnSpc>
            </a:pPr>
            <a:r>
              <a:rPr lang="zh-CN" altLang="en-US" sz="1800" dirty="0"/>
              <a:t>图</a:t>
            </a:r>
            <a:r>
              <a:rPr lang="en-US" altLang="zh-CN" sz="1800" dirty="0"/>
              <a:t>3	</a:t>
            </a:r>
            <a:r>
              <a:rPr lang="zh-CN" altLang="en-US" sz="1800" dirty="0"/>
              <a:t>特征示例</a:t>
            </a:r>
            <a:endParaRPr lang="en-US" altLang="zh-CN" sz="1800" dirty="0"/>
          </a:p>
          <a:p>
            <a:pPr>
              <a:lnSpc>
                <a:spcPct val="150000"/>
              </a:lnSpc>
            </a:pPr>
            <a:r>
              <a:rPr lang="en-US" altLang="zh-CN" sz="1800" dirty="0"/>
              <a:t>Label	Features</a:t>
            </a:r>
            <a:endParaRPr lang="en-US" altLang="zh-CN" sz="1800" dirty="0"/>
          </a:p>
          <a:p>
            <a:pPr>
              <a:lnSpc>
                <a:spcPct val="150000"/>
              </a:lnSpc>
            </a:pPr>
            <a:r>
              <a:rPr lang="en-US" altLang="zh-CN" sz="1800" dirty="0"/>
              <a:t>0	1 0 0 0 1 0</a:t>
            </a:r>
            <a:endParaRPr lang="en-US" altLang="zh-CN" sz="1800" dirty="0"/>
          </a:p>
          <a:p>
            <a:pPr>
              <a:lnSpc>
                <a:spcPct val="150000"/>
              </a:lnSpc>
            </a:pPr>
            <a:r>
              <a:rPr lang="en-US" altLang="zh-CN" sz="1800" dirty="0"/>
              <a:t>1	0 1 0 0 1 0</a:t>
            </a:r>
            <a:endParaRPr lang="en-US" altLang="zh-CN" sz="1800" dirty="0"/>
          </a:p>
          <a:p>
            <a:pPr>
              <a:lnSpc>
                <a:spcPct val="150000"/>
              </a:lnSpc>
            </a:pPr>
            <a:r>
              <a:rPr lang="en-US" altLang="zh-CN" sz="1800" dirty="0"/>
              <a:t>1	0 1 1 0 0 1</a:t>
            </a:r>
            <a:endParaRPr lang="en-US" altLang="zh-CN" sz="1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恶意网页识别研究进展</a:t>
            </a:r>
            <a:endParaRPr lang="zh-CN" altLang="en-US" dirty="0" smtClean="0"/>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sp>
        <p:nvSpPr>
          <p:cNvPr id="6" name="内容占位符 5"/>
          <p:cNvSpPr>
            <a:spLocks noGrp="1"/>
          </p:cNvSpPr>
          <p:nvPr>
            <p:ph idx="1"/>
          </p:nvPr>
        </p:nvSpPr>
        <p:spPr>
          <a:xfrm>
            <a:off x="273050" y="920750"/>
            <a:ext cx="8642350" cy="5400675"/>
          </a:xfrm>
        </p:spPr>
        <p:txBody>
          <a:bodyPr/>
          <a:lstStyle/>
          <a:p>
            <a:pPr>
              <a:lnSpc>
                <a:spcPct val="150000"/>
              </a:lnSpc>
            </a:pPr>
            <a:r>
              <a:rPr lang="zh-CN" altLang="zh-CN" dirty="0">
                <a:latin typeface="宋体" panose="02010600030101010101" pitchFamily="2" charset="-122"/>
                <a:ea typeface="宋体" panose="02010600030101010101" pitchFamily="2" charset="-122"/>
              </a:rPr>
              <a:t>恶意网页识别的</a:t>
            </a:r>
            <a:r>
              <a:rPr lang="zh-CN" altLang="zh-CN" dirty="0" smtClean="0">
                <a:latin typeface="宋体" panose="02010600030101010101" pitchFamily="2" charset="-122"/>
                <a:ea typeface="宋体" panose="02010600030101010101" pitchFamily="2" charset="-122"/>
              </a:rPr>
              <a:t>方法</a:t>
            </a:r>
            <a:endParaRPr lang="en-US" altLang="zh-CN" dirty="0" smtClean="0">
              <a:latin typeface="宋体" panose="02010600030101010101" pitchFamily="2" charset="-122"/>
              <a:ea typeface="宋体" panose="02010600030101010101" pitchFamily="2" charset="-122"/>
            </a:endParaRPr>
          </a:p>
          <a:p>
            <a:pPr lvl="1">
              <a:lnSpc>
                <a:spcPct val="150000"/>
              </a:lnSpc>
            </a:pPr>
            <a:r>
              <a:rPr lang="zh-CN" altLang="zh-CN"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dirty="0">
                <a:solidFill>
                  <a:schemeClr val="tx1">
                    <a:lumMod val="50000"/>
                    <a:lumOff val="50000"/>
                  </a:schemeClr>
                </a:solidFill>
                <a:latin typeface="宋体" panose="02010600030101010101" pitchFamily="2" charset="-122"/>
                <a:ea typeface="宋体" panose="02010600030101010101" pitchFamily="2" charset="-122"/>
              </a:rPr>
              <a:t>黑名单技术的识别</a:t>
            </a:r>
            <a:r>
              <a:rPr lang="zh-CN" altLang="zh-CN"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en-US" altLang="zh-CN" dirty="0" smtClean="0">
              <a:solidFill>
                <a:schemeClr val="tx1">
                  <a:lumMod val="50000"/>
                  <a:lumOff val="50000"/>
                </a:schemeClr>
              </a:solidFill>
              <a:latin typeface="宋体" panose="02010600030101010101" pitchFamily="2" charset="-122"/>
              <a:ea typeface="宋体" panose="02010600030101010101" pitchFamily="2" charset="-122"/>
            </a:endParaRPr>
          </a:p>
          <a:p>
            <a:pPr lvl="1">
              <a:lnSpc>
                <a:spcPct val="150000"/>
              </a:lnSpc>
            </a:pPr>
            <a:r>
              <a:rPr lang="zh-CN" altLang="zh-CN"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dirty="0">
                <a:solidFill>
                  <a:schemeClr val="tx1">
                    <a:lumMod val="50000"/>
                    <a:lumOff val="50000"/>
                  </a:schemeClr>
                </a:solidFill>
                <a:latin typeface="宋体" panose="02010600030101010101" pitchFamily="2" charset="-122"/>
                <a:ea typeface="宋体" panose="02010600030101010101" pitchFamily="2" charset="-122"/>
              </a:rPr>
              <a:t>启发式规则的识别</a:t>
            </a:r>
            <a:r>
              <a:rPr lang="zh-CN" altLang="zh-CN"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en-US" altLang="zh-CN" dirty="0" smtClean="0">
              <a:solidFill>
                <a:schemeClr val="tx1">
                  <a:lumMod val="50000"/>
                  <a:lumOff val="50000"/>
                </a:schemeClr>
              </a:solidFill>
              <a:latin typeface="宋体" panose="02010600030101010101" pitchFamily="2" charset="-122"/>
              <a:ea typeface="宋体" panose="02010600030101010101" pitchFamily="2" charset="-122"/>
            </a:endParaRPr>
          </a:p>
          <a:p>
            <a:pPr lvl="1">
              <a:lnSpc>
                <a:spcPct val="150000"/>
              </a:lnSpc>
            </a:pPr>
            <a:r>
              <a:rPr lang="zh-CN" altLang="zh-CN" dirty="0" smtClean="0">
                <a:solidFill>
                  <a:schemeClr val="tx1">
                    <a:lumMod val="50000"/>
                    <a:lumOff val="50000"/>
                  </a:schemeClr>
                </a:solidFill>
                <a:latin typeface="宋体" panose="02010600030101010101" pitchFamily="2" charset="-122"/>
                <a:ea typeface="宋体" panose="02010600030101010101" pitchFamily="2" charset="-122"/>
              </a:rPr>
              <a:t>基于</a:t>
            </a:r>
            <a:r>
              <a:rPr lang="zh-CN" altLang="zh-CN" dirty="0">
                <a:solidFill>
                  <a:schemeClr val="tx1">
                    <a:lumMod val="50000"/>
                    <a:lumOff val="50000"/>
                  </a:schemeClr>
                </a:solidFill>
                <a:latin typeface="宋体" panose="02010600030101010101" pitchFamily="2" charset="-122"/>
                <a:ea typeface="宋体" panose="02010600030101010101" pitchFamily="2" charset="-122"/>
              </a:rPr>
              <a:t>机器学习的识别</a:t>
            </a:r>
            <a:r>
              <a:rPr lang="zh-CN" altLang="zh-CN" dirty="0" smtClean="0">
                <a:solidFill>
                  <a:schemeClr val="tx1">
                    <a:lumMod val="50000"/>
                    <a:lumOff val="50000"/>
                  </a:schemeClr>
                </a:solidFill>
                <a:latin typeface="宋体" panose="02010600030101010101" pitchFamily="2" charset="-122"/>
                <a:ea typeface="宋体" panose="02010600030101010101" pitchFamily="2" charset="-122"/>
              </a:rPr>
              <a:t>方法</a:t>
            </a:r>
            <a:endParaRPr lang="en-US" altLang="zh-CN" dirty="0" smtClean="0">
              <a:solidFill>
                <a:schemeClr val="tx1">
                  <a:lumMod val="50000"/>
                  <a:lumOff val="50000"/>
                </a:schemeClr>
              </a:solidFill>
              <a:latin typeface="宋体" panose="02010600030101010101" pitchFamily="2" charset="-122"/>
              <a:ea typeface="宋体" panose="02010600030101010101" pitchFamily="2" charset="-122"/>
            </a:endParaRPr>
          </a:p>
          <a:p>
            <a:pPr lvl="1">
              <a:lnSpc>
                <a:spcPct val="150000"/>
              </a:lnSpc>
            </a:pPr>
            <a:r>
              <a:rPr lang="zh-CN" altLang="zh-CN" dirty="0" smtClean="0">
                <a:latin typeface="宋体" panose="02010600030101010101" pitchFamily="2" charset="-122"/>
                <a:ea typeface="宋体" panose="02010600030101010101" pitchFamily="2" charset="-122"/>
              </a:rPr>
              <a:t>基于</a:t>
            </a:r>
            <a:r>
              <a:rPr lang="zh-CN" altLang="zh-CN" dirty="0">
                <a:latin typeface="宋体" panose="02010600030101010101" pitchFamily="2" charset="-122"/>
                <a:ea typeface="宋体" panose="02010600030101010101" pitchFamily="2" charset="-122"/>
              </a:rPr>
              <a:t>交互式主机行为的识别</a:t>
            </a:r>
            <a:r>
              <a:rPr lang="zh-CN" altLang="zh-CN" dirty="0" smtClean="0">
                <a:latin typeface="宋体" panose="02010600030101010101" pitchFamily="2" charset="-122"/>
                <a:ea typeface="宋体" panose="02010600030101010101" pitchFamily="2" charset="-122"/>
              </a:rPr>
              <a:t>方法</a:t>
            </a:r>
            <a:endParaRPr lang="en-US" altLang="zh-CN" dirty="0" smtClean="0">
              <a:latin typeface="宋体" panose="02010600030101010101" pitchFamily="2" charset="-122"/>
              <a:ea typeface="宋体" panose="02010600030101010101" pitchFamily="2" charset="-122"/>
            </a:endParaRPr>
          </a:p>
          <a:p>
            <a:pPr lvl="2">
              <a:lnSpc>
                <a:spcPct val="150000"/>
              </a:lnSpc>
            </a:pPr>
            <a:r>
              <a:rPr lang="zh-CN" altLang="en-US" dirty="0" smtClean="0">
                <a:latin typeface="宋体" panose="02010600030101010101" pitchFamily="2" charset="-122"/>
                <a:ea typeface="宋体" panose="02010600030101010101" pitchFamily="2" charset="-122"/>
              </a:rPr>
              <a:t>一般与蜜灌技术，虚拟化技术相结合使用。</a:t>
            </a:r>
            <a:endParaRPr lang="en-US" altLang="zh-CN" dirty="0" smtClean="0">
              <a:latin typeface="宋体" panose="02010600030101010101" pitchFamily="2" charset="-122"/>
              <a:ea typeface="宋体" panose="02010600030101010101" pitchFamily="2" charset="-122"/>
            </a:endParaRPr>
          </a:p>
          <a:p>
            <a:pPr lvl="2">
              <a:lnSpc>
                <a:spcPct val="150000"/>
              </a:lnSpc>
            </a:pPr>
            <a:r>
              <a:rPr lang="zh-CN" altLang="en-US" dirty="0" smtClean="0">
                <a:latin typeface="宋体" panose="02010600030101010101" pitchFamily="2" charset="-122"/>
                <a:ea typeface="宋体" panose="02010600030101010101" pitchFamily="2" charset="-122"/>
              </a:rPr>
              <a:t>按照检测行为的不同，蜜罐技术可以细分为</a:t>
            </a:r>
            <a:r>
              <a:rPr lang="zh-CN" altLang="en-US" dirty="0">
                <a:latin typeface="宋体" panose="02010600030101010101" pitchFamily="2" charset="-122"/>
                <a:ea typeface="宋体" panose="02010600030101010101" pitchFamily="2" charset="-122"/>
              </a:rPr>
              <a:t>基于模拟的低交互式蜜罐和基于真实系统的高交互式蜜罐。</a:t>
            </a:r>
            <a:endParaRPr lang="zh-CN" altLang="en-US" dirty="0">
              <a:latin typeface="宋体" panose="02010600030101010101" pitchFamily="2" charset="-122"/>
              <a:ea typeface="宋体" panose="02010600030101010101" pitchFamily="2" charset="-122"/>
            </a:endParaRPr>
          </a:p>
        </p:txBody>
      </p:sp>
      <p:sp>
        <p:nvSpPr>
          <p:cNvPr id="7"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
        <p:nvSpPr>
          <p:cNvPr id="2"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p:nvPr>
        </p:nvSpPr>
        <p:spPr/>
        <p:txBody>
          <a:bodyPr/>
          <a:lstStyle/>
          <a:p>
            <a:r>
              <a:rPr lang="zh-CN" altLang="en-US" dirty="0" smtClean="0"/>
              <a:t>恶意网页识别研究进展</a:t>
            </a:r>
            <a:endParaRPr lang="zh-CN" altLang="en-US" dirty="0" smtClean="0"/>
          </a:p>
        </p:txBody>
      </p:sp>
      <p:sp>
        <p:nvSpPr>
          <p:cNvPr id="9" name="灯片编号占位符 8"/>
          <p:cNvSpPr>
            <a:spLocks noGrp="1"/>
          </p:cNvSpPr>
          <p:nvPr>
            <p:ph type="sldNum" sz="quarter" idx="10"/>
          </p:nvPr>
        </p:nvSpPr>
        <p:spPr/>
        <p:txBody>
          <a:bodyPr>
            <a:normAutofit/>
          </a:bodyPr>
          <a:lstStyle/>
          <a:p>
            <a:pPr>
              <a:defRPr/>
            </a:pPr>
            <a:fld id="{95684C7A-2D05-4F0D-A07C-768655EF9B2E}" type="slidenum">
              <a:rPr lang="en-US" sz="1350"/>
            </a:fld>
            <a:endParaRPr lang="en-US" sz="1350" dirty="0"/>
          </a:p>
        </p:txBody>
      </p:sp>
      <p:sp>
        <p:nvSpPr>
          <p:cNvPr id="6" name="内容占位符 5"/>
          <p:cNvSpPr>
            <a:spLocks noGrp="1"/>
          </p:cNvSpPr>
          <p:nvPr>
            <p:ph idx="1"/>
          </p:nvPr>
        </p:nvSpPr>
        <p:spPr>
          <a:xfrm>
            <a:off x="251460" y="728980"/>
            <a:ext cx="8642350" cy="5400675"/>
          </a:xfrm>
        </p:spPr>
        <p:txBody>
          <a:bodyPr/>
          <a:lstStyle/>
          <a:p>
            <a:pPr>
              <a:lnSpc>
                <a:spcPct val="150000"/>
              </a:lnSpc>
            </a:pPr>
            <a:r>
              <a:rPr lang="zh-CN" altLang="en-US" sz="2400" dirty="0" smtClean="0">
                <a:latin typeface="宋体" panose="02010600030101010101" pitchFamily="2" charset="-122"/>
                <a:ea typeface="宋体" panose="02010600030101010101" pitchFamily="2" charset="-122"/>
              </a:rPr>
              <a:t>不同类别</a:t>
            </a:r>
            <a:r>
              <a:rPr lang="zh-CN" altLang="zh-CN" sz="2400" dirty="0" smtClean="0">
                <a:latin typeface="宋体" panose="02010600030101010101" pitchFamily="2" charset="-122"/>
                <a:ea typeface="宋体" panose="02010600030101010101" pitchFamily="2" charset="-122"/>
              </a:rPr>
              <a:t>恶意</a:t>
            </a:r>
            <a:r>
              <a:rPr lang="zh-CN" altLang="zh-CN" sz="2400" dirty="0">
                <a:latin typeface="宋体" panose="02010600030101010101" pitchFamily="2" charset="-122"/>
                <a:ea typeface="宋体" panose="02010600030101010101" pitchFamily="2" charset="-122"/>
              </a:rPr>
              <a:t>网页</a:t>
            </a:r>
            <a:r>
              <a:rPr lang="zh-CN" altLang="zh-CN" sz="2400" dirty="0" smtClean="0">
                <a:latin typeface="宋体" panose="02010600030101010101" pitchFamily="2" charset="-122"/>
                <a:ea typeface="宋体" panose="02010600030101010101" pitchFamily="2" charset="-122"/>
              </a:rPr>
              <a:t>识别方法</a:t>
            </a:r>
            <a:r>
              <a:rPr lang="zh-CN" altLang="en-US" sz="2400" dirty="0" smtClean="0">
                <a:latin typeface="宋体" panose="02010600030101010101" pitchFamily="2" charset="-122"/>
                <a:ea typeface="宋体" panose="02010600030101010101" pitchFamily="2" charset="-122"/>
              </a:rPr>
              <a:t>的比较</a:t>
            </a:r>
            <a:endParaRPr lang="en-US" altLang="zh-CN" sz="2400" dirty="0" smtClean="0">
              <a:latin typeface="宋体" panose="02010600030101010101" pitchFamily="2" charset="-122"/>
              <a:ea typeface="宋体" panose="02010600030101010101" pitchFamily="2" charset="-122"/>
            </a:endParaRPr>
          </a:p>
        </p:txBody>
      </p:sp>
      <p:sp>
        <p:nvSpPr>
          <p:cNvPr id="7"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sp>
        <p:nvSpPr>
          <p:cNvPr id="2" name="Rectangle 2"/>
          <p:cNvSpPr>
            <a:spLocks noChangeArrowheads="1"/>
          </p:cNvSpPr>
          <p:nvPr/>
        </p:nvSpPr>
        <p:spPr bwMode="auto">
          <a:xfrm>
            <a:off x="1143001" y="682943"/>
            <a:ext cx="26416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4050"/>
          </a:p>
        </p:txBody>
      </p:sp>
      <p:graphicFrame>
        <p:nvGraphicFramePr>
          <p:cNvPr id="3" name="表格 2"/>
          <p:cNvGraphicFramePr>
            <a:graphicFrameLocks noGrp="1"/>
          </p:cNvGraphicFramePr>
          <p:nvPr/>
        </p:nvGraphicFramePr>
        <p:xfrm>
          <a:off x="252095" y="1374775"/>
          <a:ext cx="8641715" cy="5005705"/>
        </p:xfrm>
        <a:graphic>
          <a:graphicData uri="http://schemas.openxmlformats.org/drawingml/2006/table">
            <a:tbl>
              <a:tblPr firstRow="1" firstCol="1" bandRow="1">
                <a:tableStyleId>{5C22544A-7EE6-4342-B048-85BDC9FD1C3A}</a:tableStyleId>
              </a:tblPr>
              <a:tblGrid>
                <a:gridCol w="1101090"/>
                <a:gridCol w="1797685"/>
                <a:gridCol w="1735455"/>
                <a:gridCol w="1844675"/>
                <a:gridCol w="2162810"/>
              </a:tblGrid>
              <a:tr h="365760">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识别方法</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基于黑名单技术</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基于启发式规则</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基于机器学习</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基于主机行为</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r>
              <a:tr h="365760">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误判率</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低</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高</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低</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低</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r>
              <a:tr h="365760">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漏判率</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高</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低</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低</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低</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r>
              <a:tr h="365760">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分类速度</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快</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一般</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一般</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慢</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r>
              <a:tr h="1463040">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优点</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技术简单，易操作，计算开销小，分类速度快，可实时响应。</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识别漏判率低，可以识别一些尚未收录的恶意网页</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准确率较高，可扩展性强，能够对尚未收录的恶意网页进行识别</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识别准确率很高，可以对特定类别的恶意网页（主要是网页木马等）进行准确分析</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r>
              <a:tr h="1463040">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缺点</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不能识别未收录黑名单的恶意网页，黑名单更新周期长</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规则生成和更新难，依赖于领域知识，且容易误判</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需要事先了解网页样本集，容易出现“过拟合”现象。</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无法识别其他类别的恶意网页。分类速度慢。</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r>
              <a:tr h="616585">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适用场景</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实时在线环境</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a:solidFill>
                            <a:schemeClr val="dk1"/>
                          </a:solidFill>
                          <a:effectLst/>
                          <a:latin typeface="楷体" panose="02010609060101010101" pitchFamily="49" charset="-122"/>
                          <a:ea typeface="楷体" panose="02010609060101010101" pitchFamily="49" charset="-122"/>
                          <a:cs typeface="+mn-cs"/>
                        </a:rPr>
                        <a:t>实时在线环境</a:t>
                      </a:r>
                      <a:endParaRPr kumimoji="0" lang="zh-CN" sz="1600" b="0" kern="5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实时在线环境</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c>
                  <a:txBody>
                    <a:bodyPr/>
                    <a:lstStyle/>
                    <a:p>
                      <a:pPr marL="0" indent="127000" algn="ctr" rtl="0" eaLnBrk="1" latinLnBrk="0" hangingPunct="0">
                        <a:lnSpc>
                          <a:spcPct val="150000"/>
                        </a:lnSpc>
                        <a:spcAft>
                          <a:spcPts val="0"/>
                        </a:spcAft>
                        <a:tabLst>
                          <a:tab pos="226695" algn="l"/>
                        </a:tabLst>
                      </a:pPr>
                      <a:r>
                        <a:rPr kumimoji="0" lang="zh-CN" sz="1600" b="0" kern="50" dirty="0">
                          <a:solidFill>
                            <a:schemeClr val="dk1"/>
                          </a:solidFill>
                          <a:effectLst/>
                          <a:latin typeface="楷体" panose="02010609060101010101" pitchFamily="49" charset="-122"/>
                          <a:ea typeface="楷体" panose="02010609060101010101" pitchFamily="49" charset="-122"/>
                          <a:cs typeface="+mn-cs"/>
                        </a:rPr>
                        <a:t>离线环境</a:t>
                      </a:r>
                      <a:endParaRPr kumimoji="0" lang="zh-CN" sz="1600" b="0" kern="50" dirty="0">
                        <a:solidFill>
                          <a:schemeClr val="dk1"/>
                        </a:solidFill>
                        <a:effectLst/>
                        <a:latin typeface="楷体" panose="02010609060101010101" pitchFamily="49" charset="-122"/>
                        <a:ea typeface="楷体" panose="02010609060101010101" pitchFamily="49" charset="-122"/>
                        <a:cs typeface="+mn-cs"/>
                      </a:endParaRPr>
                    </a:p>
                  </a:txBody>
                  <a:tcPr marL="51435" marR="51435" marT="0" marB="0"/>
                </a:tc>
              </a:tr>
            </a:tbl>
          </a:graphicData>
        </a:graphic>
      </p:graphicFrame>
      <p:sp>
        <p:nvSpPr>
          <p:cNvPr id="4" name="Rectangle 1"/>
          <p:cNvSpPr>
            <a:spLocks noChangeArrowheads="1"/>
          </p:cNvSpPr>
          <p:nvPr/>
        </p:nvSpPr>
        <p:spPr bwMode="auto">
          <a:xfrm>
            <a:off x="3407776" y="6380793"/>
            <a:ext cx="2016760" cy="34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pPr indent="127000" algn="ctr" defTabSz="914400" fontAlgn="base" hangingPunct="0">
              <a:lnSpc>
                <a:spcPct val="150000"/>
              </a:lnSpc>
              <a:spcBef>
                <a:spcPct val="0"/>
              </a:spcBef>
              <a:tabLst>
                <a:tab pos="226695" algn="l"/>
              </a:tabLst>
            </a:pPr>
            <a:r>
              <a:rPr lang="zh-CN" altLang="en-US" sz="1200" kern="50" dirty="0">
                <a:solidFill>
                  <a:schemeClr val="dk1"/>
                </a:solidFill>
                <a:latin typeface="宋体" panose="02010600030101010101" pitchFamily="2" charset="-122"/>
                <a:ea typeface="宋体" panose="02010600030101010101" pitchFamily="2" charset="-122"/>
              </a:rPr>
              <a:t>表 </a:t>
            </a:r>
            <a:r>
              <a:rPr lang="en-US" altLang="zh-CN" sz="1200" kern="50" dirty="0">
                <a:solidFill>
                  <a:schemeClr val="dk1"/>
                </a:solidFill>
                <a:latin typeface="宋体" panose="02010600030101010101" pitchFamily="2" charset="-122"/>
                <a:ea typeface="宋体" panose="02010600030101010101" pitchFamily="2" charset="-122"/>
              </a:rPr>
              <a:t>2.</a:t>
            </a:r>
            <a:r>
              <a:rPr lang="zh-CN" altLang="en-US" sz="1200" kern="50" dirty="0">
                <a:solidFill>
                  <a:schemeClr val="dk1"/>
                </a:solidFill>
                <a:latin typeface="宋体" panose="02010600030101010101" pitchFamily="2" charset="-122"/>
                <a:ea typeface="宋体" panose="02010600030101010101" pitchFamily="2" charset="-122"/>
              </a:rPr>
              <a:t>不同识别方法的比较</a:t>
            </a:r>
            <a:endParaRPr lang="zh-CN" altLang="en-US" sz="1200" kern="50" dirty="0">
              <a:solidFill>
                <a:schemeClr val="dk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例子—网络安全</a:t>
            </a:r>
            <a:endParaRPr lang="zh-CN" altLang="en-US"/>
          </a:p>
        </p:txBody>
      </p:sp>
      <p:sp>
        <p:nvSpPr>
          <p:cNvPr id="3" name="内容占位符 2"/>
          <p:cNvSpPr>
            <a:spLocks noGrp="1"/>
          </p:cNvSpPr>
          <p:nvPr>
            <p:ph idx="1"/>
          </p:nvPr>
        </p:nvSpPr>
        <p:spPr/>
        <p:txBody>
          <a:bodyPr/>
          <a:p>
            <a:r>
              <a:rPr lang="zh-CN" altLang="en-US" dirty="0">
                <a:solidFill>
                  <a:srgbClr val="333300"/>
                </a:solidFill>
                <a:latin typeface="Times New Roman" panose="02020603050405020304" pitchFamily="18" charset="0"/>
                <a:ea typeface="黑体" panose="02010609060101010101" pitchFamily="2" charset="-122"/>
                <a:sym typeface="+mn-ea"/>
              </a:rPr>
              <a:t>入侵检测：</a:t>
            </a:r>
            <a:endParaRPr lang="zh-CN" altLang="en-US" dirty="0">
              <a:solidFill>
                <a:srgbClr val="333300"/>
              </a:solidFill>
              <a:latin typeface="Times New Roman" panose="02020603050405020304" pitchFamily="18" charset="0"/>
              <a:ea typeface="黑体" panose="02010609060101010101" pitchFamily="2" charset="-122"/>
              <a:sym typeface="+mn-ea"/>
            </a:endParaRPr>
          </a:p>
          <a:p>
            <a:pPr lvl="1"/>
            <a:r>
              <a:rPr lang="zh-CN" altLang="en-US"/>
              <a:t>是否是入侵？</a:t>
            </a:r>
            <a:endParaRPr lang="zh-CN" altLang="en-US"/>
          </a:p>
          <a:p>
            <a:pPr lvl="1"/>
            <a:r>
              <a:rPr lang="zh-CN" altLang="en-US"/>
              <a:t>是何种入侵？</a:t>
            </a:r>
            <a:endParaRPr lang="zh-CN" altLang="en-US"/>
          </a:p>
        </p:txBody>
      </p:sp>
      <p:graphicFrame>
        <p:nvGraphicFramePr>
          <p:cNvPr id="1026" name="Object 6"/>
          <p:cNvGraphicFramePr/>
          <p:nvPr/>
        </p:nvGraphicFramePr>
        <p:xfrm>
          <a:off x="631581" y="3001108"/>
          <a:ext cx="3940419" cy="3144715"/>
        </p:xfrm>
        <a:graphic>
          <a:graphicData uri="http://schemas.openxmlformats.org/presentationml/2006/ole">
            <mc:AlternateContent xmlns:mc="http://schemas.openxmlformats.org/markup-compatibility/2006">
              <mc:Choice xmlns:v="urn:schemas-microsoft-com:vml" Requires="v">
                <p:oleObj spid="_x0000_s3076" name="" r:id="rId1" imgW="2848610" imgH="2462530" progId="Word.Document.8">
                  <p:embed/>
                </p:oleObj>
              </mc:Choice>
              <mc:Fallback>
                <p:oleObj name="" r:id="rId1" imgW="2848610" imgH="2462530" progId="Word.Document.8">
                  <p:embed/>
                  <p:pic>
                    <p:nvPicPr>
                      <p:cNvPr id="0" name="图片 3075"/>
                      <p:cNvPicPr/>
                      <p:nvPr/>
                    </p:nvPicPr>
                    <p:blipFill>
                      <a:blip r:embed="rId2"/>
                      <a:stretch>
                        <a:fillRect/>
                      </a:stretch>
                    </p:blipFill>
                    <p:spPr>
                      <a:xfrm>
                        <a:off x="631581" y="3001108"/>
                        <a:ext cx="3940419" cy="3144715"/>
                      </a:xfrm>
                      <a:prstGeom prst="rect">
                        <a:avLst/>
                      </a:prstGeom>
                      <a:noFill/>
                      <a:ln w="38100">
                        <a:noFill/>
                        <a:miter/>
                      </a:ln>
                    </p:spPr>
                  </p:pic>
                </p:oleObj>
              </mc:Fallback>
            </mc:AlternateContent>
          </a:graphicData>
        </a:graphic>
      </p:graphicFrame>
      <p:sp>
        <p:nvSpPr>
          <p:cNvPr id="1029" name="Text Box 8"/>
          <p:cNvSpPr txBox="1"/>
          <p:nvPr/>
        </p:nvSpPr>
        <p:spPr>
          <a:xfrm>
            <a:off x="4662805" y="908050"/>
            <a:ext cx="4100195" cy="1893570"/>
          </a:xfrm>
          <a:prstGeom prst="rect">
            <a:avLst/>
          </a:prstGeom>
          <a:noFill/>
          <a:ln w="9525">
            <a:noFill/>
          </a:ln>
        </p:spPr>
        <p:txBody>
          <a:bodyPr wrap="square">
            <a:spAutoFit/>
          </a:bodyPr>
          <a:p>
            <a:pPr>
              <a:lnSpc>
                <a:spcPct val="120000"/>
              </a:lnSpc>
              <a:spcBef>
                <a:spcPct val="50000"/>
              </a:spcBef>
            </a:pPr>
            <a:r>
              <a:rPr lang="zh-CN" altLang="en-US" sz="2955" dirty="0">
                <a:solidFill>
                  <a:srgbClr val="CC3300"/>
                </a:solidFill>
                <a:latin typeface="Times New Roman" panose="02020603050405020304" pitchFamily="18" charset="0"/>
                <a:ea typeface="黑体" panose="02010609060101010101" pitchFamily="2" charset="-122"/>
              </a:rPr>
              <a:t>如何检测？</a:t>
            </a:r>
            <a:r>
              <a:rPr lang="zh-CN" altLang="en-US" sz="2000" dirty="0">
                <a:solidFill>
                  <a:srgbClr val="CC3300"/>
                </a:solidFill>
                <a:latin typeface="Times New Roman" panose="02020603050405020304" pitchFamily="18" charset="0"/>
                <a:ea typeface="黑体" panose="02010609060101010101" pitchFamily="2" charset="-122"/>
              </a:rPr>
              <a:t>历史数据：以往的正常访问模式及其表现、以往的入侵模式及其表现</a:t>
            </a:r>
            <a:r>
              <a:rPr lang="en-US" altLang="zh-CN" sz="2000" dirty="0">
                <a:solidFill>
                  <a:srgbClr val="CC3300"/>
                </a:solidFill>
                <a:latin typeface="Times New Roman" panose="02020603050405020304" pitchFamily="18" charset="0"/>
                <a:ea typeface="黑体" panose="02010609060101010101" pitchFamily="2" charset="-122"/>
              </a:rPr>
              <a:t>……</a:t>
            </a:r>
            <a:endParaRPr lang="en-US" altLang="zh-CN" sz="2000" dirty="0">
              <a:solidFill>
                <a:srgbClr val="CC3300"/>
              </a:solidFill>
              <a:latin typeface="Times New Roman" panose="02020603050405020304" pitchFamily="18" charset="0"/>
              <a:ea typeface="黑体" panose="02010609060101010101" pitchFamily="2" charset="-122"/>
            </a:endParaRPr>
          </a:p>
          <a:p>
            <a:pPr>
              <a:spcBef>
                <a:spcPct val="30000"/>
              </a:spcBef>
              <a:buChar char="•"/>
            </a:pPr>
            <a:r>
              <a:rPr lang="zh-CN" altLang="en-US" sz="2585" dirty="0">
                <a:solidFill>
                  <a:srgbClr val="CC3300"/>
                </a:solidFill>
                <a:latin typeface="Times New Roman" panose="02020603050405020304" pitchFamily="18" charset="0"/>
                <a:ea typeface="黑体" panose="02010609060101010101" pitchFamily="2" charset="-122"/>
              </a:rPr>
              <a:t>对当前访问模式分类</a:t>
            </a:r>
            <a:endParaRPr lang="zh-CN" altLang="en-US" sz="1845" dirty="0">
              <a:solidFill>
                <a:srgbClr val="CC3300"/>
              </a:solidFill>
              <a:latin typeface="Times New Roman" panose="02020603050405020304" pitchFamily="18" charset="0"/>
              <a:ea typeface="黑体" panose="02010609060101010101" pitchFamily="2" charset="-122"/>
            </a:endParaRPr>
          </a:p>
        </p:txBody>
      </p:sp>
      <p:sp>
        <p:nvSpPr>
          <p:cNvPr id="1030" name="Text Box 9"/>
          <p:cNvSpPr txBox="1"/>
          <p:nvPr/>
        </p:nvSpPr>
        <p:spPr>
          <a:xfrm>
            <a:off x="4779645" y="3001010"/>
            <a:ext cx="3983355" cy="3265170"/>
          </a:xfrm>
          <a:prstGeom prst="rect">
            <a:avLst/>
          </a:prstGeom>
          <a:noFill/>
          <a:ln w="9525">
            <a:noFill/>
          </a:ln>
        </p:spPr>
        <p:txBody>
          <a:bodyPr wrap="square">
            <a:spAutoFit/>
          </a:bodyPr>
          <a:p>
            <a:pPr>
              <a:lnSpc>
                <a:spcPct val="120000"/>
              </a:lnSpc>
              <a:spcBef>
                <a:spcPct val="50000"/>
              </a:spcBef>
            </a:pPr>
            <a:r>
              <a:rPr lang="zh-CN" altLang="en-US" sz="2400" dirty="0">
                <a:solidFill>
                  <a:srgbClr val="333300"/>
                </a:solidFill>
                <a:latin typeface="Times New Roman" panose="02020603050405020304" pitchFamily="18" charset="0"/>
                <a:ea typeface="黑体" panose="02010609060101010101" pitchFamily="2" charset="-122"/>
              </a:rPr>
              <a:t>这是一个典型的预测型机器学习问题</a:t>
            </a:r>
            <a:endParaRPr lang="zh-CN" altLang="en-US" sz="2400" dirty="0">
              <a:solidFill>
                <a:srgbClr val="333300"/>
              </a:solidFill>
              <a:latin typeface="Times New Roman" panose="02020603050405020304" pitchFamily="18" charset="0"/>
              <a:ea typeface="黑体" panose="02010609060101010101" pitchFamily="2" charset="-122"/>
            </a:endParaRPr>
          </a:p>
          <a:p>
            <a:pPr>
              <a:spcBef>
                <a:spcPct val="30000"/>
              </a:spcBef>
            </a:pPr>
            <a:r>
              <a:rPr lang="zh-CN" altLang="en-US" sz="2400" dirty="0">
                <a:solidFill>
                  <a:srgbClr val="333300"/>
                </a:solidFill>
                <a:latin typeface="Times New Roman" panose="02020603050405020304" pitchFamily="18" charset="0"/>
                <a:ea typeface="黑体" panose="02010609060101010101" pitchFamily="2" charset="-122"/>
              </a:rPr>
              <a:t>常用技术：</a:t>
            </a:r>
            <a:endParaRPr lang="zh-CN" altLang="en-US" sz="2400" dirty="0">
              <a:solidFill>
                <a:srgbClr val="333300"/>
              </a:solidFill>
              <a:latin typeface="Times New Roman" panose="02020603050405020304" pitchFamily="18" charset="0"/>
              <a:ea typeface="黑体" panose="02010609060101010101" pitchFamily="2" charset="-122"/>
            </a:endParaRPr>
          </a:p>
          <a:p>
            <a:pPr>
              <a:spcBef>
                <a:spcPct val="30000"/>
              </a:spcBef>
            </a:pPr>
            <a:r>
              <a:rPr lang="zh-CN" altLang="en-US" sz="2400" dirty="0">
                <a:solidFill>
                  <a:srgbClr val="333300"/>
                </a:solidFill>
                <a:latin typeface="Times New Roman" panose="02020603050405020304" pitchFamily="18" charset="0"/>
                <a:ea typeface="黑体" panose="02010609060101010101" pitchFamily="2" charset="-122"/>
              </a:rPr>
              <a:t>神经网络         决策树</a:t>
            </a:r>
            <a:endParaRPr lang="zh-CN" altLang="en-US" sz="2400" dirty="0">
              <a:solidFill>
                <a:srgbClr val="333300"/>
              </a:solidFill>
              <a:latin typeface="Times New Roman" panose="02020603050405020304" pitchFamily="18" charset="0"/>
              <a:ea typeface="黑体" panose="02010609060101010101" pitchFamily="2" charset="-122"/>
            </a:endParaRPr>
          </a:p>
          <a:p>
            <a:pPr>
              <a:spcBef>
                <a:spcPct val="30000"/>
              </a:spcBef>
            </a:pPr>
            <a:r>
              <a:rPr lang="zh-CN" altLang="en-US" sz="2400" dirty="0">
                <a:solidFill>
                  <a:srgbClr val="333300"/>
                </a:solidFill>
                <a:latin typeface="Times New Roman" panose="02020603050405020304" pitchFamily="18" charset="0"/>
                <a:ea typeface="黑体" panose="02010609060101010101" pitchFamily="2" charset="-122"/>
              </a:rPr>
              <a:t>支持向量机     </a:t>
            </a:r>
            <a:r>
              <a:rPr lang="en-US" altLang="zh-CN" sz="2400" dirty="0">
                <a:solidFill>
                  <a:srgbClr val="333300"/>
                </a:solidFill>
                <a:latin typeface="Times New Roman" panose="02020603050405020304" pitchFamily="18" charset="0"/>
                <a:ea typeface="黑体" panose="02010609060101010101" pitchFamily="2" charset="-122"/>
              </a:rPr>
              <a:t>k</a:t>
            </a:r>
            <a:r>
              <a:rPr lang="zh-CN" altLang="zh-CN" sz="2400" dirty="0">
                <a:solidFill>
                  <a:srgbClr val="333300"/>
                </a:solidFill>
                <a:latin typeface="Times New Roman" panose="02020603050405020304" pitchFamily="18" charset="0"/>
                <a:ea typeface="黑体" panose="02010609060101010101" pitchFamily="2" charset="-122"/>
              </a:rPr>
              <a:t>近邻</a:t>
            </a:r>
            <a:endParaRPr lang="zh-CN" altLang="en-US" sz="2400" dirty="0">
              <a:solidFill>
                <a:srgbClr val="333300"/>
              </a:solidFill>
              <a:latin typeface="Times New Roman" panose="02020603050405020304" pitchFamily="18" charset="0"/>
              <a:ea typeface="黑体" panose="02010609060101010101" pitchFamily="2" charset="-122"/>
            </a:endParaRPr>
          </a:p>
          <a:p>
            <a:pPr>
              <a:spcBef>
                <a:spcPct val="30000"/>
              </a:spcBef>
            </a:pPr>
            <a:r>
              <a:rPr lang="zh-CN" altLang="en-US" sz="2400" dirty="0">
                <a:solidFill>
                  <a:srgbClr val="333300"/>
                </a:solidFill>
                <a:latin typeface="Times New Roman" panose="02020603050405020304" pitchFamily="18" charset="0"/>
                <a:ea typeface="黑体" panose="02010609060101010101" pitchFamily="2" charset="-122"/>
              </a:rPr>
              <a:t>序列分析         聚类</a:t>
            </a:r>
            <a:endParaRPr lang="zh-CN" altLang="en-US" sz="2400" dirty="0">
              <a:solidFill>
                <a:srgbClr val="333300"/>
              </a:solidFill>
              <a:latin typeface="Times New Roman" panose="02020603050405020304" pitchFamily="18" charset="0"/>
              <a:ea typeface="黑体" panose="02010609060101010101" pitchFamily="2" charset="-122"/>
            </a:endParaRPr>
          </a:p>
          <a:p>
            <a:r>
              <a:rPr lang="en-US" altLang="zh-CN" sz="2400" dirty="0">
                <a:solidFill>
                  <a:srgbClr val="333300"/>
                </a:solidFill>
                <a:latin typeface="Times New Roman" panose="02020603050405020304" pitchFamily="18" charset="0"/>
                <a:ea typeface="黑体" panose="02010609060101010101" pitchFamily="2" charset="-122"/>
              </a:rPr>
              <a:t>……   ……</a:t>
            </a:r>
            <a:endParaRPr lang="en-US" altLang="zh-CN" sz="2400" dirty="0">
              <a:solidFill>
                <a:srgbClr val="333300"/>
              </a:solidFill>
              <a:latin typeface="Times New Roman" panose="02020603050405020304" pitchFamily="18" charset="0"/>
              <a:ea typeface="黑体" panose="02010609060101010101" pitchFamily="2" charset="-122"/>
            </a:endParaRPr>
          </a:p>
        </p:txBody>
      </p:sp>
      <p:sp>
        <p:nvSpPr>
          <p:cNvPr id="1031" name="Oval 11"/>
          <p:cNvSpPr/>
          <p:nvPr/>
        </p:nvSpPr>
        <p:spPr>
          <a:xfrm>
            <a:off x="4662805" y="2309593"/>
            <a:ext cx="4038600" cy="492369"/>
          </a:xfrm>
          <a:prstGeom prst="ellipse">
            <a:avLst/>
          </a:prstGeom>
          <a:noFill/>
          <a:ln w="19050" cap="flat" cmpd="sng">
            <a:solidFill>
              <a:srgbClr val="FF0000"/>
            </a:solidFill>
            <a:prstDash val="solid"/>
            <a:miter/>
            <a:headEnd type="none" w="med" len="med"/>
            <a:tailEnd type="none" w="med" len="med"/>
          </a:ln>
        </p:spPr>
        <p:txBody>
          <a:bodyPr wrap="none" anchor="ctr"/>
          <a:p>
            <a:endParaRPr lang="zh-CN" altLang="en-US" sz="4985" dirty="0">
              <a:latin typeface="Arial" panose="020B0604020202020204" pitchFamily="34" charset="0"/>
            </a:endParaRPr>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智能运维</a:t>
            </a:r>
            <a:endParaRPr lang="zh-CN" altLang="en-US"/>
          </a:p>
        </p:txBody>
      </p:sp>
      <p:sp>
        <p:nvSpPr>
          <p:cNvPr id="3" name="内容占位符 2"/>
          <p:cNvSpPr>
            <a:spLocks noGrp="1"/>
          </p:cNvSpPr>
          <p:nvPr>
            <p:ph idx="1"/>
          </p:nvPr>
        </p:nvSpPr>
        <p:spPr/>
        <p:txBody>
          <a:bodyPr/>
          <a:p>
            <a:r>
              <a:rPr lang="zh-CN" altLang="en-US"/>
              <a:t> AIOps（Artificial Intelligence for IT Operations ），即智能运维，是将人工智能的能力与运维相结合，通过机器学习的方法来提升运维效率。</a:t>
            </a:r>
            <a:endParaRPr lang="zh-CN" altLang="en-US"/>
          </a:p>
          <a:p>
            <a:pPr lvl="1"/>
            <a:r>
              <a:rPr lang="zh-CN" altLang="en-US"/>
              <a:t>阿里云“宕机”</a:t>
            </a:r>
            <a:endParaRPr lang="zh-CN" altLang="en-US"/>
          </a:p>
          <a:p>
            <a:pPr lvl="2"/>
            <a:r>
              <a:rPr lang="zh-CN" altLang="en-US"/>
              <a:t>阿里云深夜出现故障，有网友线上反映称:“很多互联网公司的App和网站瘫痪，一大波程序员和运营、运维专员都从被窝爬起来去公司干活了。”</a:t>
            </a:r>
            <a:endParaRPr lang="zh-CN" altLang="en-US"/>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我们离 AIOps 理想王国还有多远</a:t>
            </a:r>
            <a:endParaRPr lang="zh-CN" altLang="en-US"/>
          </a:p>
        </p:txBody>
      </p:sp>
      <p:sp>
        <p:nvSpPr>
          <p:cNvPr id="3" name="内容占位符 2"/>
          <p:cNvSpPr>
            <a:spLocks noGrp="1"/>
          </p:cNvSpPr>
          <p:nvPr>
            <p:ph idx="1"/>
          </p:nvPr>
        </p:nvSpPr>
        <p:spPr/>
        <p:txBody>
          <a:bodyPr/>
          <a:p>
            <a:r>
              <a:rPr lang="zh-CN" altLang="en-US"/>
              <a:t>理想是什么？</a:t>
            </a:r>
            <a:endParaRPr lang="zh-CN" altLang="en-US"/>
          </a:p>
        </p:txBody>
      </p:sp>
      <p:graphicFrame>
        <p:nvGraphicFramePr>
          <p:cNvPr id="4" name="对象 3"/>
          <p:cNvGraphicFramePr/>
          <p:nvPr/>
        </p:nvGraphicFramePr>
        <p:xfrm>
          <a:off x="1141730" y="2223770"/>
          <a:ext cx="6538595" cy="2517775"/>
        </p:xfrm>
        <a:graphic>
          <a:graphicData uri="http://schemas.openxmlformats.org/presentationml/2006/ole">
            <mc:AlternateContent xmlns:mc="http://schemas.openxmlformats.org/markup-compatibility/2006">
              <mc:Choice xmlns:v="urn:schemas-microsoft-com:vml" Requires="v">
                <p:oleObj spid="_x0000_s5" name="" r:id="rId1" imgW="4747260" imgH="1569720" progId="Paint.Picture">
                  <p:embed/>
                </p:oleObj>
              </mc:Choice>
              <mc:Fallback>
                <p:oleObj name="" r:id="rId1" imgW="4747260" imgH="1569720" progId="Paint.Picture">
                  <p:embed/>
                  <p:pic>
                    <p:nvPicPr>
                      <p:cNvPr id="0" name="图片 4"/>
                      <p:cNvPicPr/>
                      <p:nvPr/>
                    </p:nvPicPr>
                    <p:blipFill>
                      <a:blip r:embed="rId2"/>
                      <a:stretch>
                        <a:fillRect/>
                      </a:stretch>
                    </p:blipFill>
                    <p:spPr>
                      <a:xfrm>
                        <a:off x="1141730" y="2223770"/>
                        <a:ext cx="6538595" cy="2517775"/>
                      </a:xfrm>
                      <a:prstGeom prst="rect">
                        <a:avLst/>
                      </a:prstGeom>
                    </p:spPr>
                  </p:pic>
                </p:oleObj>
              </mc:Fallback>
            </mc:AlternateContent>
          </a:graphicData>
        </a:graphic>
      </p:graphicFrame>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无人驾驶</a:t>
            </a:r>
            <a:endParaRPr lang="zh-CN" altLang="zh-CN"/>
          </a:p>
        </p:txBody>
      </p:sp>
      <p:sp>
        <p:nvSpPr>
          <p:cNvPr id="3" name="内容占位符 2"/>
          <p:cNvSpPr>
            <a:spLocks noGrp="1"/>
          </p:cNvSpPr>
          <p:nvPr>
            <p:ph idx="1"/>
          </p:nvPr>
        </p:nvSpPr>
        <p:spPr>
          <a:xfrm>
            <a:off x="250825" y="765175"/>
            <a:ext cx="8642350" cy="5400675"/>
          </a:xfrm>
        </p:spPr>
        <p:txBody>
          <a:bodyPr/>
          <a:p>
            <a:r>
              <a:rPr lang="zh-CN" altLang="en-US" sz="2400"/>
              <a:t>“阿波龙”依靠高精地图、智能感知和智能控制能够规划路径、预测人车意图、做出行车决策从而实现自动驾驶</a:t>
            </a:r>
            <a:endParaRPr lang="zh-CN" altLang="en-US" sz="2400"/>
          </a:p>
          <a:p>
            <a:pPr lvl="1"/>
            <a:r>
              <a:rPr lang="zh-CN" altLang="en-US" sz="2000"/>
              <a:t>第一阶段（L1），驾驶员辅助。</a:t>
            </a:r>
            <a:endParaRPr lang="zh-CN" altLang="en-US" sz="2000"/>
          </a:p>
          <a:p>
            <a:pPr lvl="1"/>
            <a:r>
              <a:rPr lang="zh-CN" altLang="en-US" sz="2000"/>
              <a:t>第二阶段（L2），部分自动驾驶——车辆不允许驾驶员的双手脱离方向盘。</a:t>
            </a:r>
            <a:endParaRPr lang="zh-CN" altLang="en-US" sz="2000"/>
          </a:p>
          <a:p>
            <a:pPr lvl="1"/>
            <a:r>
              <a:rPr lang="zh-CN" altLang="en-US" sz="2000"/>
              <a:t>第三阶段（L3），有条件自动驾驶——根据路况条件所限，必要时必须交由驾驶员驾驶。</a:t>
            </a:r>
            <a:endParaRPr lang="zh-CN" altLang="en-US" sz="2000"/>
          </a:p>
          <a:p>
            <a:pPr lvl="1"/>
            <a:r>
              <a:rPr lang="zh-CN" altLang="en-US" sz="2000"/>
              <a:t>第四阶段（L4），高度自动驾驶——自动驾驶系统完成所有驾驶操作，驾驶员可以不接管车辆。</a:t>
            </a:r>
            <a:endParaRPr lang="zh-CN" altLang="en-US" sz="2000"/>
          </a:p>
          <a:p>
            <a:pPr lvl="1"/>
            <a:r>
              <a:rPr lang="zh-CN" altLang="en-US" sz="2000"/>
              <a:t>第五阶段（L5），完全自动驾驶——无论任何路况，任何天气，车辆均能实现自动驾驶。</a:t>
            </a:r>
            <a:endParaRPr lang="zh-CN" altLang="en-US" sz="2000"/>
          </a:p>
        </p:txBody>
      </p:sp>
      <p:pic>
        <p:nvPicPr>
          <p:cNvPr id="5" name="图片 4" descr="无人驾驶"/>
          <p:cNvPicPr>
            <a:picLocks noChangeAspect="1"/>
          </p:cNvPicPr>
          <p:nvPr/>
        </p:nvPicPr>
        <p:blipFill>
          <a:blip r:embed="rId1"/>
          <a:stretch>
            <a:fillRect/>
          </a:stretch>
        </p:blipFill>
        <p:spPr>
          <a:xfrm>
            <a:off x="2115185" y="4808855"/>
            <a:ext cx="2802255" cy="1962785"/>
          </a:xfrm>
          <a:prstGeom prst="rect">
            <a:avLst/>
          </a:prstGeom>
        </p:spPr>
      </p:pic>
      <p:pic>
        <p:nvPicPr>
          <p:cNvPr id="6" name="图片 5" descr="阿波龙"/>
          <p:cNvPicPr>
            <a:picLocks noChangeAspect="1"/>
          </p:cNvPicPr>
          <p:nvPr/>
        </p:nvPicPr>
        <p:blipFill>
          <a:blip r:embed="rId2"/>
          <a:stretch>
            <a:fillRect/>
          </a:stretch>
        </p:blipFill>
        <p:spPr>
          <a:xfrm>
            <a:off x="5083175" y="4628515"/>
            <a:ext cx="3810000" cy="2143125"/>
          </a:xfrm>
          <a:prstGeom prst="rect">
            <a:avLst/>
          </a:prstGeom>
        </p:spPr>
      </p:pic>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我们离 AIOps 理想王国还有多远</a:t>
            </a:r>
            <a:endParaRPr lang="zh-CN" altLang="en-US"/>
          </a:p>
        </p:txBody>
      </p:sp>
      <p:sp>
        <p:nvSpPr>
          <p:cNvPr id="3" name="内容占位符 2"/>
          <p:cNvSpPr>
            <a:spLocks noGrp="1"/>
          </p:cNvSpPr>
          <p:nvPr>
            <p:ph idx="1"/>
          </p:nvPr>
        </p:nvSpPr>
        <p:spPr/>
        <p:txBody>
          <a:bodyPr/>
          <a:p>
            <a:r>
              <a:rPr lang="zh-CN" altLang="en-US"/>
              <a:t>理想如何实现？</a:t>
            </a:r>
            <a:endParaRPr lang="zh-CN" altLang="en-US"/>
          </a:p>
        </p:txBody>
      </p:sp>
      <p:graphicFrame>
        <p:nvGraphicFramePr>
          <p:cNvPr id="6" name="对象 5"/>
          <p:cNvGraphicFramePr/>
          <p:nvPr/>
        </p:nvGraphicFramePr>
        <p:xfrm>
          <a:off x="1750695" y="2001520"/>
          <a:ext cx="4934585" cy="2228850"/>
        </p:xfrm>
        <a:graphic>
          <a:graphicData uri="http://schemas.openxmlformats.org/presentationml/2006/ole">
            <mc:AlternateContent xmlns:mc="http://schemas.openxmlformats.org/markup-compatibility/2006">
              <mc:Choice xmlns:v="urn:schemas-microsoft-com:vml" Requires="v">
                <p:oleObj spid="_x0000_s7" name="" r:id="rId1" imgW="3421380" imgH="1333500" progId="Paint.Picture">
                  <p:embed/>
                </p:oleObj>
              </mc:Choice>
              <mc:Fallback>
                <p:oleObj name="" r:id="rId1" imgW="3421380" imgH="1333500" progId="Paint.Picture">
                  <p:embed/>
                  <p:pic>
                    <p:nvPicPr>
                      <p:cNvPr id="0" name="图片 6"/>
                      <p:cNvPicPr/>
                      <p:nvPr/>
                    </p:nvPicPr>
                    <p:blipFill>
                      <a:blip r:embed="rId2"/>
                      <a:stretch>
                        <a:fillRect/>
                      </a:stretch>
                    </p:blipFill>
                    <p:spPr>
                      <a:xfrm>
                        <a:off x="1750695" y="2001520"/>
                        <a:ext cx="4934585" cy="2228850"/>
                      </a:xfrm>
                      <a:prstGeom prst="rect">
                        <a:avLst/>
                      </a:prstGeom>
                    </p:spPr>
                  </p:pic>
                </p:oleObj>
              </mc:Fallback>
            </mc:AlternateContent>
          </a:graphicData>
        </a:graphic>
      </p:graphicFrame>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我们离 AIOps 理想王国还有多远</a:t>
            </a:r>
            <a:endParaRPr lang="zh-CN" altLang="en-US"/>
          </a:p>
        </p:txBody>
      </p:sp>
      <p:sp>
        <p:nvSpPr>
          <p:cNvPr id="3" name="内容占位符 2"/>
          <p:cNvSpPr>
            <a:spLocks noGrp="1"/>
          </p:cNvSpPr>
          <p:nvPr>
            <p:ph idx="1"/>
          </p:nvPr>
        </p:nvSpPr>
        <p:spPr/>
        <p:txBody>
          <a:bodyPr/>
          <a:p>
            <a:r>
              <a:rPr lang="zh-CN" altLang="en-US">
                <a:sym typeface="+mn-ea"/>
              </a:rPr>
              <a:t>实现</a:t>
            </a:r>
            <a:r>
              <a:rPr lang="zh-CN" altLang="en-US"/>
              <a:t>理想还要多久？</a:t>
            </a:r>
            <a:endParaRPr lang="zh-CN" altLang="en-US"/>
          </a:p>
          <a:p>
            <a:pPr lvl="1"/>
            <a:r>
              <a:rPr lang="zh-CN" altLang="en-US"/>
              <a:t>康波周期理论（康德拉季耶夫长波理论）</a:t>
            </a:r>
            <a:endParaRPr lang="zh-CN" altLang="en-US"/>
          </a:p>
          <a:p>
            <a:pPr lvl="1"/>
            <a:r>
              <a:rPr lang="zh-CN" altLang="en-US"/>
              <a:t>经济通常会经历波谷到波峰过程，每次衰退到兴盛需要科技革命的推动</a:t>
            </a:r>
            <a:endParaRPr lang="zh-CN" altLang="en-US"/>
          </a:p>
          <a:p>
            <a:pPr lvl="2"/>
            <a:endParaRPr lang="zh-CN" altLang="en-US"/>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我们离 AIOps 理想王国还有多远</a:t>
            </a:r>
            <a:endParaRPr lang="zh-CN" altLang="en-US"/>
          </a:p>
        </p:txBody>
      </p:sp>
      <p:sp>
        <p:nvSpPr>
          <p:cNvPr id="3" name="内容占位符 2"/>
          <p:cNvSpPr>
            <a:spLocks noGrp="1"/>
          </p:cNvSpPr>
          <p:nvPr>
            <p:ph idx="1"/>
          </p:nvPr>
        </p:nvSpPr>
        <p:spPr/>
        <p:txBody>
          <a:bodyPr/>
          <a:p>
            <a:r>
              <a:rPr lang="zh-CN" altLang="en-US"/>
              <a:t>运维基础设施三驾马车</a:t>
            </a:r>
            <a:endParaRPr lang="zh-CN" altLang="en-US"/>
          </a:p>
        </p:txBody>
      </p:sp>
      <p:graphicFrame>
        <p:nvGraphicFramePr>
          <p:cNvPr id="4" name="对象 3"/>
          <p:cNvGraphicFramePr/>
          <p:nvPr/>
        </p:nvGraphicFramePr>
        <p:xfrm>
          <a:off x="1236980" y="1962785"/>
          <a:ext cx="6348730" cy="2341245"/>
        </p:xfrm>
        <a:graphic>
          <a:graphicData uri="http://schemas.openxmlformats.org/presentationml/2006/ole">
            <mc:AlternateContent xmlns:mc="http://schemas.openxmlformats.org/markup-compatibility/2006">
              <mc:Choice xmlns:v="urn:schemas-microsoft-com:vml" Requires="v">
                <p:oleObj spid="_x0000_s5" name="" r:id="rId1" imgW="4663440" imgH="1767840" progId="Paint.Picture">
                  <p:embed/>
                </p:oleObj>
              </mc:Choice>
              <mc:Fallback>
                <p:oleObj name="" r:id="rId1" imgW="4663440" imgH="1767840" progId="Paint.Picture">
                  <p:embed/>
                  <p:pic>
                    <p:nvPicPr>
                      <p:cNvPr id="0" name="图片 4"/>
                      <p:cNvPicPr/>
                      <p:nvPr/>
                    </p:nvPicPr>
                    <p:blipFill>
                      <a:blip r:embed="rId2"/>
                      <a:stretch>
                        <a:fillRect/>
                      </a:stretch>
                    </p:blipFill>
                    <p:spPr>
                      <a:xfrm>
                        <a:off x="1236980" y="1962785"/>
                        <a:ext cx="6348730" cy="2341245"/>
                      </a:xfrm>
                      <a:prstGeom prst="rect">
                        <a:avLst/>
                      </a:prstGeom>
                    </p:spPr>
                  </p:pic>
                </p:oleObj>
              </mc:Fallback>
            </mc:AlternateContent>
          </a:graphicData>
        </a:graphic>
      </p:graphicFrame>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我们离 AIOps 理想王国还有多远</a:t>
            </a:r>
            <a:endParaRPr lang="zh-CN" altLang="en-US"/>
          </a:p>
        </p:txBody>
      </p:sp>
      <p:sp>
        <p:nvSpPr>
          <p:cNvPr id="3" name="内容占位符 2"/>
          <p:cNvSpPr>
            <a:spLocks noGrp="1"/>
          </p:cNvSpPr>
          <p:nvPr>
            <p:ph idx="1"/>
          </p:nvPr>
        </p:nvSpPr>
        <p:spPr/>
        <p:txBody>
          <a:bodyPr/>
          <a:p>
            <a:r>
              <a:rPr lang="zh-CN" altLang="en-US"/>
              <a:t>告警系统</a:t>
            </a:r>
            <a:endParaRPr lang="zh-CN" altLang="en-US"/>
          </a:p>
          <a:p>
            <a:pPr lvl="1"/>
            <a:r>
              <a:rPr lang="zh-CN" altLang="en-US"/>
              <a:t>第一阶段，做到智能地判断告警，而不是现在靠人的经验去设定一个阈值。</a:t>
            </a:r>
            <a:endParaRPr lang="zh-CN" altLang="en-US"/>
          </a:p>
          <a:p>
            <a:pPr lvl="2"/>
            <a:r>
              <a:rPr lang="zh-CN" altLang="en-US"/>
              <a:t>设定告警阈值是一项耗时耗力的工作，需要运维人员在充分了解业务的前提下才能进行，还得考虑业务是不是平稳发展状态，否则一两周改动一次，运维工程师绝对疲于奔命。</a:t>
            </a:r>
            <a:endParaRPr lang="zh-CN" altLang="en-US"/>
          </a:p>
          <a:p>
            <a:pPr lvl="1"/>
            <a:r>
              <a:rPr lang="zh-CN" altLang="en-US"/>
              <a:t>第二阶段，做到智能地定位故障。</a:t>
            </a:r>
            <a:r>
              <a:rPr lang="en-US" altLang="zh-CN"/>
              <a:t>	</a:t>
            </a:r>
            <a:endParaRPr lang="en-US" altLang="zh-CN"/>
          </a:p>
          <a:p>
            <a:pPr lvl="2"/>
            <a:r>
              <a:rPr lang="zh-CN" altLang="en-US"/>
              <a:t>智能运维应该可以从相关性分析等方面，辅助运维人员快速定位故障。</a:t>
            </a:r>
            <a:endParaRPr lang="zh-CN" altLang="en-US"/>
          </a:p>
          <a:p>
            <a:pPr lvl="1"/>
            <a:r>
              <a:rPr lang="zh-CN" altLang="en-US"/>
              <a:t>第三阶段，利用一些 NLP（自然语言处理）技术，对自然语言写成的故障报告进行处理，自动反馈到智能运维系统里。</a:t>
            </a:r>
            <a:endParaRPr lang="zh-CN" altLang="en-US"/>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智能决策决胜千里</a:t>
            </a:r>
            <a:endParaRPr lang="zh-CN" altLang="en-US"/>
          </a:p>
        </p:txBody>
      </p:sp>
      <p:sp>
        <p:nvSpPr>
          <p:cNvPr id="3" name="内容占位符 2"/>
          <p:cNvSpPr>
            <a:spLocks noGrp="1"/>
          </p:cNvSpPr>
          <p:nvPr>
            <p:ph idx="1"/>
          </p:nvPr>
        </p:nvSpPr>
        <p:spPr/>
        <p:txBody>
          <a:bodyPr/>
          <a:p>
            <a:r>
              <a:rPr lang="en-US" altLang="zh-CN"/>
              <a:t>AIOps</a:t>
            </a:r>
            <a:r>
              <a:rPr lang="zh-CN" altLang="en-US"/>
              <a:t>初体验</a:t>
            </a:r>
            <a:endParaRPr lang="zh-CN" altLang="en-US"/>
          </a:p>
          <a:p>
            <a:pPr lvl="1"/>
            <a:r>
              <a:rPr lang="zh-CN" altLang="en-US" sz="2600"/>
              <a:t>异常检测</a:t>
            </a:r>
            <a:endParaRPr lang="zh-CN" altLang="en-US" sz="2600"/>
          </a:p>
          <a:p>
            <a:pPr lvl="2"/>
            <a:r>
              <a:rPr lang="zh-CN" altLang="en-US"/>
              <a:t>基于统计模型</a:t>
            </a:r>
            <a:endParaRPr lang="zh-CN" altLang="en-US"/>
          </a:p>
          <a:p>
            <a:pPr lvl="2"/>
            <a:r>
              <a:rPr lang="zh-CN" altLang="en-US"/>
              <a:t>基于邻近度</a:t>
            </a:r>
            <a:endParaRPr lang="zh-CN" altLang="en-US"/>
          </a:p>
          <a:p>
            <a:pPr lvl="2"/>
            <a:r>
              <a:rPr lang="zh-CN" altLang="en-US"/>
              <a:t>基于密度</a:t>
            </a:r>
            <a:endParaRPr lang="zh-CN" altLang="en-US"/>
          </a:p>
          <a:p>
            <a:pPr lvl="1"/>
            <a:endParaRPr lang="zh-CN" altLang="en-US"/>
          </a:p>
          <a:p>
            <a:pPr lvl="1"/>
            <a:endParaRPr lang="zh-CN" altLang="en-US"/>
          </a:p>
          <a:p>
            <a:pPr lvl="1"/>
            <a:endParaRPr lang="zh-CN" altLang="en-US"/>
          </a:p>
          <a:p>
            <a:pPr lvl="1"/>
            <a:r>
              <a:rPr lang="zh-CN" altLang="en-US"/>
              <a:t>异常检测不能完全替代，但是可以通过算法提高运维的效率</a:t>
            </a:r>
            <a:endParaRPr lang="zh-CN" altLang="en-US"/>
          </a:p>
        </p:txBody>
      </p:sp>
      <p:graphicFrame>
        <p:nvGraphicFramePr>
          <p:cNvPr id="4" name="对象 3"/>
          <p:cNvGraphicFramePr/>
          <p:nvPr/>
        </p:nvGraphicFramePr>
        <p:xfrm>
          <a:off x="4111625" y="1251585"/>
          <a:ext cx="4781550" cy="2280285"/>
        </p:xfrm>
        <a:graphic>
          <a:graphicData uri="http://schemas.openxmlformats.org/presentationml/2006/ole">
            <mc:AlternateContent xmlns:mc="http://schemas.openxmlformats.org/markup-compatibility/2006">
              <mc:Choice xmlns:v="urn:schemas-microsoft-com:vml" Requires="v">
                <p:oleObj spid="_x0000_s5" name="" r:id="rId1" imgW="4777740" imgH="2278380" progId="Paint.Picture">
                  <p:embed/>
                </p:oleObj>
              </mc:Choice>
              <mc:Fallback>
                <p:oleObj name="" r:id="rId1" imgW="4777740" imgH="2278380" progId="Paint.Picture">
                  <p:embed/>
                  <p:pic>
                    <p:nvPicPr>
                      <p:cNvPr id="0" name="图片 4"/>
                      <p:cNvPicPr/>
                      <p:nvPr/>
                    </p:nvPicPr>
                    <p:blipFill>
                      <a:blip r:embed="rId2"/>
                      <a:stretch>
                        <a:fillRect/>
                      </a:stretch>
                    </p:blipFill>
                    <p:spPr>
                      <a:xfrm>
                        <a:off x="4111625" y="1251585"/>
                        <a:ext cx="4781550" cy="2280285"/>
                      </a:xfrm>
                      <a:prstGeom prst="rect">
                        <a:avLst/>
                      </a:prstGeom>
                    </p:spPr>
                  </p:pic>
                </p:oleObj>
              </mc:Fallback>
            </mc:AlternateContent>
          </a:graphicData>
        </a:graphic>
      </p:graphicFrame>
      <p:sp>
        <p:nvSpPr>
          <p:cNvPr id="6" name="文本框 5"/>
          <p:cNvSpPr txBox="1"/>
          <p:nvPr/>
        </p:nvSpPr>
        <p:spPr>
          <a:xfrm>
            <a:off x="4687570" y="3790950"/>
            <a:ext cx="2540000" cy="398780"/>
          </a:xfrm>
          <a:prstGeom prst="rect">
            <a:avLst/>
          </a:prstGeom>
          <a:noFill/>
        </p:spPr>
        <p:txBody>
          <a:bodyPr wrap="square" rtlCol="0" anchor="t">
            <a:spAutoFit/>
          </a:bodyPr>
          <a:p>
            <a:r>
              <a:rPr lang="zh-CN" altLang="en-US" sz="2000"/>
              <a:t>基于独立森林的算法</a:t>
            </a:r>
            <a:endParaRPr lang="zh-CN" altLang="en-US" sz="2000"/>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智能决策决胜千里</a:t>
            </a:r>
            <a:endParaRPr lang="zh-CN" altLang="en-US"/>
          </a:p>
        </p:txBody>
      </p:sp>
      <p:sp>
        <p:nvSpPr>
          <p:cNvPr id="3" name="内容占位符 2"/>
          <p:cNvSpPr>
            <a:spLocks noGrp="1"/>
          </p:cNvSpPr>
          <p:nvPr>
            <p:ph idx="1"/>
          </p:nvPr>
        </p:nvSpPr>
        <p:spPr/>
        <p:txBody>
          <a:bodyPr/>
          <a:p>
            <a:r>
              <a:rPr lang="en-US" altLang="zh-CN"/>
              <a:t>AIOps</a:t>
            </a:r>
            <a:r>
              <a:rPr lang="zh-CN" altLang="en-US"/>
              <a:t>初体验</a:t>
            </a:r>
            <a:endParaRPr lang="zh-CN" altLang="en-US"/>
          </a:p>
          <a:p>
            <a:pPr lvl="1"/>
            <a:r>
              <a:rPr lang="zh-CN" altLang="en-US"/>
              <a:t>报警聚合</a:t>
            </a:r>
            <a:endParaRPr lang="zh-CN" altLang="en-US"/>
          </a:p>
          <a:p>
            <a:pPr lvl="2"/>
            <a:r>
              <a:rPr lang="zh-CN" altLang="en-US"/>
              <a:t>AI方法，基于属性归纳</a:t>
            </a:r>
            <a:endParaRPr lang="zh-CN" altLang="en-US"/>
          </a:p>
          <a:p>
            <a:pPr lvl="3"/>
            <a:r>
              <a:rPr lang="zh-CN" altLang="en-US"/>
              <a:t>归纳关键影响：某机器故障，引发发博文的异常</a:t>
            </a:r>
            <a:endParaRPr lang="zh-CN" altLang="en-US"/>
          </a:p>
          <a:p>
            <a:endParaRPr lang="zh-CN" altLang="en-US"/>
          </a:p>
        </p:txBody>
      </p:sp>
      <p:graphicFrame>
        <p:nvGraphicFramePr>
          <p:cNvPr id="4" name="对象 3"/>
          <p:cNvGraphicFramePr/>
          <p:nvPr/>
        </p:nvGraphicFramePr>
        <p:xfrm>
          <a:off x="4572635" y="3025775"/>
          <a:ext cx="4110355" cy="2951480"/>
        </p:xfrm>
        <a:graphic>
          <a:graphicData uri="http://schemas.openxmlformats.org/presentationml/2006/ole">
            <mc:AlternateContent xmlns:mc="http://schemas.openxmlformats.org/markup-compatibility/2006">
              <mc:Choice xmlns:v="urn:schemas-microsoft-com:vml" Requires="v">
                <p:oleObj spid="_x0000_s5" name="" r:id="rId1" imgW="4107180" imgH="2948940" progId="Paint.Picture">
                  <p:embed/>
                </p:oleObj>
              </mc:Choice>
              <mc:Fallback>
                <p:oleObj name="" r:id="rId1" imgW="4107180" imgH="2948940" progId="Paint.Picture">
                  <p:embed/>
                  <p:pic>
                    <p:nvPicPr>
                      <p:cNvPr id="0" name="图片 4"/>
                      <p:cNvPicPr/>
                      <p:nvPr/>
                    </p:nvPicPr>
                    <p:blipFill>
                      <a:blip r:embed="rId2"/>
                      <a:stretch>
                        <a:fillRect/>
                      </a:stretch>
                    </p:blipFill>
                    <p:spPr>
                      <a:xfrm>
                        <a:off x="4572635" y="3025775"/>
                        <a:ext cx="4110355" cy="2951480"/>
                      </a:xfrm>
                      <a:prstGeom prst="rect">
                        <a:avLst/>
                      </a:prstGeom>
                    </p:spPr>
                  </p:pic>
                </p:oleObj>
              </mc:Fallback>
            </mc:AlternateContent>
          </a:graphicData>
        </a:graphic>
      </p:graphicFrame>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智能决策决胜千里</a:t>
            </a:r>
            <a:endParaRPr lang="zh-CN" altLang="en-US"/>
          </a:p>
        </p:txBody>
      </p:sp>
      <p:sp>
        <p:nvSpPr>
          <p:cNvPr id="3" name="内容占位符 2"/>
          <p:cNvSpPr>
            <a:spLocks noGrp="1"/>
          </p:cNvSpPr>
          <p:nvPr>
            <p:ph idx="1"/>
          </p:nvPr>
        </p:nvSpPr>
        <p:spPr/>
        <p:txBody>
          <a:bodyPr/>
          <a:p>
            <a:r>
              <a:rPr lang="en-US" altLang="zh-CN">
                <a:sym typeface="+mn-ea"/>
              </a:rPr>
              <a:t>AIOps</a:t>
            </a:r>
            <a:r>
              <a:rPr lang="zh-CN" altLang="en-US">
                <a:sym typeface="+mn-ea"/>
              </a:rPr>
              <a:t>初体验</a:t>
            </a:r>
            <a:endParaRPr lang="zh-CN" altLang="en-US">
              <a:sym typeface="+mn-ea"/>
            </a:endParaRPr>
          </a:p>
          <a:p>
            <a:pPr lvl="1"/>
            <a:r>
              <a:rPr lang="zh-CN" altLang="en-US"/>
              <a:t>根因分析</a:t>
            </a:r>
            <a:endParaRPr lang="zh-CN" altLang="en-US"/>
          </a:p>
          <a:p>
            <a:pPr lvl="2"/>
            <a:r>
              <a:rPr lang="zh-CN" altLang="en-US"/>
              <a:t>发博文出了问题，它可能是存储服务导致，存储服务运行哪些机器上，哪些机器出了问题</a:t>
            </a:r>
            <a:endParaRPr lang="zh-CN" altLang="en-US"/>
          </a:p>
          <a:p>
            <a:pPr lvl="2"/>
            <a:r>
              <a:rPr lang="en-US" altLang="zh-CN"/>
              <a:t>k-means</a:t>
            </a:r>
            <a:endParaRPr lang="en-US" altLang="zh-CN"/>
          </a:p>
          <a:p>
            <a:pPr lvl="2"/>
            <a:r>
              <a:rPr lang="zh-CN" altLang="en-US"/>
              <a:t>关联规则</a:t>
            </a:r>
            <a:endParaRPr lang="zh-CN" altLang="en-US"/>
          </a:p>
          <a:p>
            <a:pPr lvl="2"/>
            <a:r>
              <a:rPr lang="zh-CN" altLang="en-US"/>
              <a:t>决策树</a:t>
            </a:r>
            <a:endParaRPr lang="zh-CN" altLang="en-US"/>
          </a:p>
        </p:txBody>
      </p:sp>
      <p:graphicFrame>
        <p:nvGraphicFramePr>
          <p:cNvPr id="4" name="对象 3"/>
          <p:cNvGraphicFramePr/>
          <p:nvPr/>
        </p:nvGraphicFramePr>
        <p:xfrm>
          <a:off x="3189605" y="2908935"/>
          <a:ext cx="5321300" cy="3399790"/>
        </p:xfrm>
        <a:graphic>
          <a:graphicData uri="http://schemas.openxmlformats.org/presentationml/2006/ole">
            <mc:AlternateContent xmlns:mc="http://schemas.openxmlformats.org/markup-compatibility/2006">
              <mc:Choice xmlns:v="urn:schemas-microsoft-com:vml" Requires="v">
                <p:oleObj spid="_x0000_s5" name="" r:id="rId1" imgW="4495800" imgH="2987040" progId="Paint.Picture">
                  <p:embed/>
                </p:oleObj>
              </mc:Choice>
              <mc:Fallback>
                <p:oleObj name="" r:id="rId1" imgW="4495800" imgH="2987040" progId="Paint.Picture">
                  <p:embed/>
                  <p:pic>
                    <p:nvPicPr>
                      <p:cNvPr id="0" name="图片 4"/>
                      <p:cNvPicPr/>
                      <p:nvPr/>
                    </p:nvPicPr>
                    <p:blipFill>
                      <a:blip r:embed="rId2"/>
                      <a:stretch>
                        <a:fillRect/>
                      </a:stretch>
                    </p:blipFill>
                    <p:spPr>
                      <a:xfrm>
                        <a:off x="3189605" y="2908935"/>
                        <a:ext cx="5321300" cy="3399790"/>
                      </a:xfrm>
                      <a:prstGeom prst="rect">
                        <a:avLst/>
                      </a:prstGeom>
                    </p:spPr>
                  </p:pic>
                </p:oleObj>
              </mc:Fallback>
            </mc:AlternateContent>
          </a:graphicData>
        </a:graphic>
      </p:graphicFrame>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机器人“丢饭碗”背后的人工智能难题</a:t>
            </a:r>
            <a:endParaRPr lang="zh-CN" altLang="en-US"/>
          </a:p>
        </p:txBody>
      </p:sp>
      <p:sp>
        <p:nvSpPr>
          <p:cNvPr id="3" name="内容占位符 2"/>
          <p:cNvSpPr>
            <a:spLocks noGrp="1"/>
          </p:cNvSpPr>
          <p:nvPr>
            <p:ph idx="1"/>
          </p:nvPr>
        </p:nvSpPr>
        <p:spPr>
          <a:xfrm>
            <a:off x="99060" y="908050"/>
            <a:ext cx="8928100" cy="5400675"/>
          </a:xfrm>
        </p:spPr>
        <p:txBody>
          <a:bodyPr/>
          <a:p>
            <a:r>
              <a:rPr lang="zh-CN" altLang="en-US" sz="2400"/>
              <a:t>全球第一家机器人酒店——位于日本长崎豪斯登堡的奇怪酒店在经营3年多后，“解雇”了243名机器人员工，重新聘用人类，原因是机器人只是增添麻烦，并未能将工作做好。</a:t>
            </a:r>
            <a:endParaRPr lang="zh-CN" altLang="en-US" sz="2400"/>
          </a:p>
          <a:p>
            <a:r>
              <a:rPr lang="zh-CN" altLang="en-US" sz="2400"/>
              <a:t>国内首家无人酒店遭吐槽</a:t>
            </a:r>
            <a:endParaRPr lang="zh-CN" altLang="en-US" sz="2400"/>
          </a:p>
          <a:p>
            <a:pPr lvl="1"/>
            <a:r>
              <a:rPr lang="zh-CN" altLang="en-US" sz="1800"/>
              <a:t>一位叫赵*心的客人说：在办理入住等流程和传统的酒店餐厅没什么区别，后面机器人也没有互动。</a:t>
            </a:r>
            <a:endParaRPr lang="zh-CN" altLang="en-US" sz="1800"/>
          </a:p>
          <a:p>
            <a:pPr lvl="1"/>
            <a:r>
              <a:rPr lang="zh-CN" altLang="en-US" sz="1800"/>
              <a:t>不*信的客人直言：没有体验到机器人任何服务或互动，进门登记也是找的服务员，没有所谓的人脸识别，完全没有体验到宣传的高科技。</a:t>
            </a:r>
            <a:endParaRPr lang="zh-CN" altLang="en-US" sz="1800"/>
          </a:p>
          <a:p>
            <a:pPr lvl="1"/>
            <a:r>
              <a:rPr lang="zh-CN" altLang="en-US" sz="1800"/>
              <a:t>署名h***i客人称：刷脸服务和房间的“天猫精灵”服务方便，但送餐机器人慢。</a:t>
            </a:r>
            <a:endParaRPr lang="zh-CN" altLang="en-US" sz="1800"/>
          </a:p>
          <a:p>
            <a:pPr lvl="1"/>
            <a:r>
              <a:rPr lang="zh-CN" altLang="en-US" sz="1800"/>
              <a:t>而z***u则称，他是冲着高科技无人服务的卖点来的，结果办理入住还是需要大堂经理，人脸识别成功率不高，“天猫精灵”接受指令也不靠谱，餐厅也是服务员服务，本来应该由机器人送的东西，但说机器人出问题了改由人工送。在整个入住期间，机器人就像个摆设，全由人工服务。</a:t>
            </a:r>
            <a:endParaRPr lang="zh-CN" altLang="en-US" sz="1800"/>
          </a:p>
          <a:p>
            <a:pPr lvl="1"/>
            <a:r>
              <a:rPr lang="zh-CN" altLang="en-US" sz="1800"/>
              <a:t>怨*虫留言：入住办理了半个小时，机器人全坏。</a:t>
            </a:r>
            <a:endParaRPr lang="zh-CN" altLang="en-US" sz="1800"/>
          </a:p>
          <a:p>
            <a:pPr lvl="1"/>
            <a:r>
              <a:rPr lang="zh-CN" altLang="en-US" sz="1800"/>
              <a:t>还有的旅客吐槽称，“天猫精灵”十呼九不知，还有一次没响应。</a:t>
            </a:r>
            <a:endParaRPr lang="zh-CN" altLang="en-US" sz="1800"/>
          </a:p>
        </p:txBody>
      </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应用场景概述</a:t>
            </a:r>
            <a:endParaRPr lang="zh-CN" altLang="en-US"/>
          </a:p>
        </p:txBody>
      </p:sp>
      <p:sp>
        <p:nvSpPr>
          <p:cNvPr id="3" name="内容占位符 2"/>
          <p:cNvSpPr>
            <a:spLocks noGrp="1"/>
          </p:cNvSpPr>
          <p:nvPr>
            <p:ph idx="1"/>
          </p:nvPr>
        </p:nvSpPr>
        <p:spPr>
          <a:xfrm>
            <a:off x="250825" y="1143000"/>
            <a:ext cx="8642350" cy="5022850"/>
          </a:xfrm>
        </p:spPr>
        <p:txBody>
          <a:bodyPr/>
          <a:p>
            <a:r>
              <a:rPr lang="zh-CN" altLang="en-US" sz="3200"/>
              <a:t>计算机视觉</a:t>
            </a:r>
            <a:endParaRPr lang="zh-CN" altLang="en-US" sz="3200"/>
          </a:p>
          <a:p>
            <a:r>
              <a:rPr lang="zh-CN" altLang="en-US" sz="3200"/>
              <a:t>语音处理</a:t>
            </a:r>
            <a:endParaRPr lang="zh-CN" altLang="en-US" sz="3200"/>
          </a:p>
          <a:p>
            <a:r>
              <a:rPr lang="zh-CN" altLang="en-US" sz="3200"/>
              <a:t>对话系统</a:t>
            </a:r>
            <a:endParaRPr lang="zh-CN" altLang="en-US" sz="3200"/>
          </a:p>
          <a:p>
            <a:r>
              <a:rPr lang="zh-CN" altLang="en-US" sz="3200"/>
              <a:t>机器翻译</a:t>
            </a:r>
            <a:endParaRPr lang="zh-CN" altLang="en-US" sz="3200"/>
          </a:p>
          <a:p>
            <a:endParaRPr lang="zh-CN" altLang="en-US" sz="3200"/>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计算机视觉：你是我的眼</a:t>
            </a:r>
            <a:endParaRPr lang="zh-CN" altLang="en-US"/>
          </a:p>
        </p:txBody>
      </p:sp>
      <p:sp>
        <p:nvSpPr>
          <p:cNvPr id="3" name="内容占位符 2"/>
          <p:cNvSpPr>
            <a:spLocks noGrp="1"/>
          </p:cNvSpPr>
          <p:nvPr>
            <p:ph idx="1"/>
          </p:nvPr>
        </p:nvSpPr>
        <p:spPr>
          <a:xfrm>
            <a:off x="280670" y="917575"/>
            <a:ext cx="8642350" cy="5022850"/>
          </a:xfrm>
        </p:spPr>
        <p:txBody>
          <a:bodyPr/>
          <a:p>
            <a:r>
              <a:rPr lang="zh-CN" altLang="en-US" sz="2400"/>
              <a:t>2015 年，微软上线了一个颜龄识别的</a:t>
            </a:r>
            <a:r>
              <a:rPr lang="zh-CN" altLang="en-US" sz="2400">
                <a:hlinkClick r:id="rId1" action="ppaction://hlinkfile"/>
              </a:rPr>
              <a:t>机器人网站</a:t>
            </a:r>
            <a:r>
              <a:rPr lang="zh-CN" altLang="en-US" sz="2400"/>
              <a:t> how-old.net。这个网站可以根据用户上传的照片从面相上分析人物的年龄，一经推出便火爆全球，判断的正确率也很不赖</a:t>
            </a:r>
            <a:endParaRPr lang="zh-CN" altLang="en-US" sz="2400"/>
          </a:p>
          <a:p>
            <a:endParaRPr lang="zh-CN" altLang="en-US" sz="2400"/>
          </a:p>
        </p:txBody>
      </p:sp>
      <p:pic>
        <p:nvPicPr>
          <p:cNvPr id="4" name="图片 3" descr="计算机视觉"/>
          <p:cNvPicPr>
            <a:picLocks noChangeAspect="1"/>
          </p:cNvPicPr>
          <p:nvPr/>
        </p:nvPicPr>
        <p:blipFill>
          <a:blip r:embed="rId2"/>
          <a:stretch>
            <a:fillRect/>
          </a:stretch>
        </p:blipFill>
        <p:spPr>
          <a:xfrm>
            <a:off x="220980" y="2376805"/>
            <a:ext cx="8702040" cy="4394200"/>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无人驾驶</a:t>
            </a:r>
            <a:endParaRPr lang="zh-CN" altLang="zh-CN"/>
          </a:p>
        </p:txBody>
      </p:sp>
      <p:sp>
        <p:nvSpPr>
          <p:cNvPr id="3" name="内容占位符 2"/>
          <p:cNvSpPr>
            <a:spLocks noGrp="1"/>
          </p:cNvSpPr>
          <p:nvPr>
            <p:ph idx="1"/>
          </p:nvPr>
        </p:nvSpPr>
        <p:spPr>
          <a:xfrm>
            <a:off x="250825" y="765175"/>
            <a:ext cx="8642350" cy="5400675"/>
          </a:xfrm>
        </p:spPr>
        <p:txBody>
          <a:bodyPr/>
          <a:p>
            <a:r>
              <a:rPr lang="zh-CN" altLang="en-US" sz="2400"/>
              <a:t>“阿波龙”依靠高精地图、智能感知和智能控制能够规划路径、预测人车意图、做出行车决策从而实现自动驾驶</a:t>
            </a:r>
            <a:endParaRPr lang="zh-CN" altLang="en-US" sz="2400"/>
          </a:p>
          <a:p>
            <a:pPr lvl="1"/>
            <a:r>
              <a:rPr lang="zh-CN" altLang="en-US" sz="2000"/>
              <a:t>公交式运营(固定路线)</a:t>
            </a:r>
            <a:endParaRPr lang="zh-CN" altLang="en-US" sz="2000"/>
          </a:p>
          <a:p>
            <a:pPr lvl="1"/>
            <a:r>
              <a:rPr lang="zh-CN" altLang="en-US" sz="2000"/>
              <a:t>出租车模式(手机APP召唤)等不同需求</a:t>
            </a:r>
            <a:endParaRPr lang="zh-CN" altLang="en-US" sz="2000"/>
          </a:p>
          <a:p>
            <a:pPr lvl="1"/>
            <a:r>
              <a:rPr lang="zh-CN" altLang="en-US" sz="2000"/>
              <a:t>它能与乘客对话，实现车辆控制、车辆状态查询以及影音娱乐、信息查询、生活服务、出行路况等诸多功能</a:t>
            </a:r>
            <a:endParaRPr lang="zh-CN" altLang="en-US" sz="2000"/>
          </a:p>
          <a:p>
            <a:pPr lvl="1"/>
            <a:r>
              <a:rPr lang="zh-CN" altLang="en-US" sz="2000"/>
              <a:t>它甚至还能实现云端运营，远程调度、自动发车等</a:t>
            </a:r>
            <a:endParaRPr lang="zh-CN" altLang="en-US" sz="2000"/>
          </a:p>
          <a:p>
            <a:pPr lvl="1"/>
            <a:r>
              <a:rPr lang="zh-CN" altLang="en-US" sz="2000"/>
              <a:t>都可以在平台或手机APP上完成</a:t>
            </a:r>
            <a:endParaRPr lang="zh-CN" altLang="en-US" sz="2000"/>
          </a:p>
          <a:p>
            <a:pPr lvl="0"/>
            <a:r>
              <a:rPr lang="zh-CN" altLang="en-US" sz="2150"/>
              <a:t>它遇到一些问题它解决不了，会把这些问题上传到平台服务器，场外技术人员会告诉它怎么做，不仅能自己学会，还能让以后的车辆都能学会</a:t>
            </a:r>
            <a:endParaRPr lang="zh-CN" altLang="en-US" sz="2150"/>
          </a:p>
        </p:txBody>
      </p:sp>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计算机视觉：你是我的眼</a:t>
            </a:r>
            <a:endParaRPr lang="zh-CN" altLang="en-US"/>
          </a:p>
        </p:txBody>
      </p:sp>
      <p:sp>
        <p:nvSpPr>
          <p:cNvPr id="3" name="内容占位符 2"/>
          <p:cNvSpPr>
            <a:spLocks noGrp="1"/>
          </p:cNvSpPr>
          <p:nvPr>
            <p:ph idx="1"/>
          </p:nvPr>
        </p:nvSpPr>
        <p:spPr>
          <a:xfrm>
            <a:off x="280670" y="917575"/>
            <a:ext cx="8642350" cy="5022850"/>
          </a:xfrm>
        </p:spPr>
        <p:txBody>
          <a:bodyPr/>
          <a:p>
            <a:r>
              <a:rPr lang="zh-CN" altLang="en-US" sz="2400"/>
              <a:t>基于机器学习和深度学习的人脸特征提取技术</a:t>
            </a:r>
            <a:endParaRPr lang="zh-CN" altLang="en-US" sz="2400"/>
          </a:p>
          <a:p>
            <a:pPr lvl="1"/>
            <a:r>
              <a:rPr lang="zh-CN" altLang="en-US" sz="2225"/>
              <a:t>微软的颜龄识别算法首先执行人脸检测，再利用常见的分类和回归算实现性别判定和年龄判定，在机器学习的框架下完成所有的任务。</a:t>
            </a:r>
            <a:endParaRPr lang="zh-CN" altLang="en-US" sz="2225"/>
          </a:p>
          <a:p>
            <a:pPr lvl="1"/>
            <a:r>
              <a:rPr lang="zh-CN" altLang="en-US" sz="2400"/>
              <a:t>传统的计算机视觉方法通常包括图像预处理、特征提取、特征筛选、图像识别等几个步骤</a:t>
            </a:r>
            <a:endParaRPr lang="zh-CN" altLang="en-US" sz="2400"/>
          </a:p>
          <a:p>
            <a:pPr lvl="2"/>
            <a:r>
              <a:rPr lang="zh-CN" altLang="zh-CN" sz="2120"/>
              <a:t>待提取的特征要由人工手动设计</a:t>
            </a:r>
            <a:endParaRPr lang="zh-CN" altLang="zh-CN" sz="2120"/>
          </a:p>
          <a:p>
            <a:pPr lvl="2"/>
            <a:r>
              <a:rPr lang="zh-CN" altLang="zh-CN" sz="2120"/>
              <a:t>视觉处理的关键和瓶颈</a:t>
            </a:r>
            <a:r>
              <a:rPr lang="en-US" altLang="zh-CN" sz="2120"/>
              <a:t>——</a:t>
            </a:r>
            <a:r>
              <a:rPr lang="zh-CN" altLang="zh-CN" sz="2120"/>
              <a:t>良好特征的设计</a:t>
            </a:r>
            <a:endParaRPr lang="zh-CN" altLang="zh-CN" sz="2120"/>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计算机视觉：你是我的眼</a:t>
            </a:r>
            <a:endParaRPr lang="zh-CN" altLang="en-US"/>
          </a:p>
        </p:txBody>
      </p:sp>
      <p:sp>
        <p:nvSpPr>
          <p:cNvPr id="3" name="内容占位符 2"/>
          <p:cNvSpPr>
            <a:spLocks noGrp="1"/>
          </p:cNvSpPr>
          <p:nvPr>
            <p:ph idx="1"/>
          </p:nvPr>
        </p:nvSpPr>
        <p:spPr>
          <a:xfrm>
            <a:off x="280670" y="917575"/>
            <a:ext cx="8642350" cy="5022850"/>
          </a:xfrm>
        </p:spPr>
        <p:txBody>
          <a:bodyPr/>
          <a:p>
            <a:r>
              <a:rPr lang="zh-CN" altLang="zh-CN" sz="2120"/>
              <a:t>卷积神经网络</a:t>
            </a:r>
            <a:endParaRPr lang="zh-CN" altLang="zh-CN" sz="2120"/>
          </a:p>
          <a:p>
            <a:pPr lvl="1"/>
            <a:r>
              <a:rPr lang="en-US" altLang="zh-CN" sz="1965"/>
              <a:t>2012</a:t>
            </a:r>
            <a:r>
              <a:rPr lang="zh-CN" altLang="en-US" sz="1965"/>
              <a:t>年的</a:t>
            </a:r>
            <a:r>
              <a:rPr lang="en-US" altLang="zh-CN" sz="1965"/>
              <a:t>AlexNet</a:t>
            </a:r>
            <a:r>
              <a:rPr lang="zh-CN" altLang="en-US" sz="1965"/>
              <a:t>：</a:t>
            </a:r>
            <a:r>
              <a:rPr lang="en-US" altLang="zh-CN" sz="1965"/>
              <a:t>7</a:t>
            </a:r>
            <a:r>
              <a:rPr lang="zh-CN" altLang="en-US" sz="1965"/>
              <a:t>个隐藏层，</a:t>
            </a:r>
            <a:r>
              <a:rPr lang="en-US" altLang="zh-CN" sz="1965"/>
              <a:t>65</a:t>
            </a:r>
            <a:r>
              <a:rPr lang="zh-CN" altLang="en-US" sz="1965"/>
              <a:t>万个神经元，待训练的参数</a:t>
            </a:r>
            <a:r>
              <a:rPr lang="en-US" altLang="zh-CN" sz="1965"/>
              <a:t>6</a:t>
            </a:r>
            <a:r>
              <a:rPr lang="zh-CN" altLang="en-US" sz="1965"/>
              <a:t>千万。用于训练的图像百万级别，花费</a:t>
            </a:r>
            <a:r>
              <a:rPr lang="en-US" altLang="zh-CN" sz="1965"/>
              <a:t>2</a:t>
            </a:r>
            <a:r>
              <a:rPr lang="zh-CN" altLang="en-US" sz="1965"/>
              <a:t>个</a:t>
            </a:r>
            <a:r>
              <a:rPr lang="en-US" altLang="zh-CN" sz="1965"/>
              <a:t>GPU</a:t>
            </a:r>
            <a:r>
              <a:rPr lang="zh-CN" altLang="en-US" sz="1965"/>
              <a:t>一周时间</a:t>
            </a:r>
            <a:endParaRPr lang="zh-CN" altLang="en-US" sz="1965"/>
          </a:p>
          <a:p>
            <a:pPr lvl="1"/>
            <a:r>
              <a:rPr lang="zh-CN" altLang="en-US" sz="1960"/>
              <a:t>实现层次化的特征提取，具备良好的迁移特性</a:t>
            </a:r>
            <a:endParaRPr lang="zh-CN" altLang="en-US" sz="1960"/>
          </a:p>
          <a:p>
            <a:pPr lvl="0"/>
            <a:r>
              <a:rPr lang="zh-CN" altLang="en-US" sz="2110"/>
              <a:t>深度残差网络</a:t>
            </a:r>
            <a:endParaRPr lang="zh-CN" altLang="en-US" sz="2110"/>
          </a:p>
          <a:p>
            <a:pPr lvl="1"/>
            <a:r>
              <a:rPr lang="zh-CN" altLang="en-US" sz="1955"/>
              <a:t>微软亚洲研究院的何凯明，</a:t>
            </a:r>
            <a:r>
              <a:rPr lang="en-US" altLang="zh-CN" sz="1955"/>
              <a:t>2015</a:t>
            </a:r>
            <a:endParaRPr lang="en-US" altLang="zh-CN" sz="1955"/>
          </a:p>
          <a:p>
            <a:pPr lvl="1"/>
            <a:r>
              <a:rPr lang="zh-CN" altLang="en-US" sz="1955"/>
              <a:t>普通网络将输入</a:t>
            </a:r>
            <a:r>
              <a:rPr lang="en-US" altLang="zh-CN" sz="1955"/>
              <a:t>x</a:t>
            </a:r>
            <a:r>
              <a:rPr lang="zh-CN" altLang="en-US" sz="1955"/>
              <a:t>映射为输出</a:t>
            </a:r>
            <a:r>
              <a:rPr lang="en-US" altLang="zh-CN" sz="1955"/>
              <a:t>H(x)</a:t>
            </a:r>
            <a:endParaRPr lang="en-US" altLang="zh-CN" sz="1955"/>
          </a:p>
          <a:p>
            <a:pPr lvl="1"/>
            <a:r>
              <a:rPr lang="zh-CN" altLang="en-US" sz="1955"/>
              <a:t>残差网络：</a:t>
            </a:r>
            <a:r>
              <a:rPr lang="en-US" altLang="zh-CN" sz="1955"/>
              <a:t>F(x)=H(x)-x</a:t>
            </a:r>
            <a:r>
              <a:rPr lang="zh-CN" altLang="en-US" sz="1955"/>
              <a:t>，整个网络只需要学习输入与输出之间的差异部分</a:t>
            </a:r>
            <a:endParaRPr lang="zh-CN" altLang="en-US" sz="1955"/>
          </a:p>
          <a:p>
            <a:pPr lvl="0"/>
            <a:r>
              <a:rPr lang="zh-CN" altLang="en-US" sz="2105"/>
              <a:t>密集连接卷积网络</a:t>
            </a:r>
            <a:endParaRPr lang="zh-CN" altLang="en-US" sz="2105"/>
          </a:p>
          <a:p>
            <a:pPr lvl="1"/>
            <a:r>
              <a:rPr lang="zh-CN" altLang="en-US" sz="1950"/>
              <a:t>美观康奈尔大学和</a:t>
            </a:r>
            <a:r>
              <a:rPr lang="en-US" altLang="zh-CN" sz="1950"/>
              <a:t>Facebook</a:t>
            </a:r>
            <a:r>
              <a:rPr lang="zh-CN" altLang="en-US" sz="1950"/>
              <a:t>人工智能研究院合作提出</a:t>
            </a:r>
            <a:endParaRPr lang="zh-CN" altLang="en-US" sz="1950"/>
          </a:p>
          <a:p>
            <a:pPr lvl="1"/>
            <a:r>
              <a:rPr lang="zh-CN" altLang="en-US" sz="1950"/>
              <a:t>密集连接：网络中的任意两层都有直接的连接，每层的输入都是之前所有层输出的集合</a:t>
            </a:r>
            <a:endParaRPr lang="zh-CN" altLang="en-US" sz="1950"/>
          </a:p>
        </p:txBody>
      </p:sp>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
        <p:nvSpPr>
          <p:cNvPr id="3" name="内容占位符 2"/>
          <p:cNvSpPr>
            <a:spLocks noGrp="1"/>
          </p:cNvSpPr>
          <p:nvPr>
            <p:ph idx="1"/>
          </p:nvPr>
        </p:nvSpPr>
        <p:spPr/>
        <p:txBody>
          <a:bodyPr/>
          <a:p>
            <a:r>
              <a:rPr lang="zh-CN" altLang="en-US"/>
              <a:t>在传统的计算机视觉中，特征设计和分类器训练是割裂的</a:t>
            </a:r>
            <a:endParaRPr lang="zh-CN" altLang="en-US"/>
          </a:p>
          <a:p>
            <a:r>
              <a:rPr lang="zh-CN" altLang="en-US"/>
              <a:t>以卷积神经网络为代表的深度结构可以实现通用的物体识别算法</a:t>
            </a:r>
            <a:endParaRPr lang="zh-CN" altLang="en-US"/>
          </a:p>
          <a:p>
            <a:r>
              <a:rPr lang="zh-CN" altLang="en-US"/>
              <a:t>较为简单的改进换来良好的效果</a:t>
            </a:r>
            <a:endParaRPr lang="zh-CN" altLang="en-US"/>
          </a:p>
          <a:p>
            <a:pPr lvl="1"/>
            <a:r>
              <a:rPr lang="zh-CN" altLang="en-US"/>
              <a:t>深度残差网络将输出和输入之间的残差作为拟合对象，解决了深度神经网络训练难的问题</a:t>
            </a:r>
            <a:endParaRPr lang="zh-CN" altLang="en-US"/>
          </a:p>
          <a:p>
            <a:pPr lvl="1"/>
            <a:r>
              <a:rPr lang="zh-CN" altLang="en-US"/>
              <a:t>密集连接网络采用全连接方式，实现了特征的高度重用，降低了参数数量和训练难度</a:t>
            </a:r>
            <a:endParaRPr lang="zh-CN" altLang="en-US"/>
          </a:p>
          <a:p>
            <a:pPr lvl="1"/>
            <a:r>
              <a:rPr lang="zh-CN" altLang="en-US"/>
              <a:t>启示？</a:t>
            </a:r>
            <a:endParaRPr lang="zh-CN" altLang="en-US"/>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语音处理：嘿，</a:t>
            </a:r>
            <a:r>
              <a:rPr lang="en-US" altLang="zh-CN"/>
              <a:t>Siri</a:t>
            </a:r>
            <a:endParaRPr lang="en-US" altLang="zh-CN"/>
          </a:p>
        </p:txBody>
      </p:sp>
      <p:sp>
        <p:nvSpPr>
          <p:cNvPr id="3" name="内容占位符 2"/>
          <p:cNvSpPr>
            <a:spLocks noGrp="1"/>
          </p:cNvSpPr>
          <p:nvPr>
            <p:ph idx="1"/>
          </p:nvPr>
        </p:nvSpPr>
        <p:spPr/>
        <p:txBody>
          <a:bodyPr/>
          <a:p>
            <a:r>
              <a:rPr lang="zh-CN" altLang="en-US"/>
              <a:t>Siri 是由苹果公司开发的智能语音助手</a:t>
            </a:r>
            <a:endParaRPr lang="zh-CN" altLang="en-US"/>
          </a:p>
          <a:p>
            <a:pPr lvl="1"/>
            <a:r>
              <a:rPr lang="zh-CN" altLang="en-US"/>
              <a:t>Siri 支持自然语言的输入与输出，可以通过与用户的语言交互，实现朗读短信、介绍餐厅、询问天气、设置闹钟等简单功能，它还能不断学习新的声音和语调，并提供对话式的应答</a:t>
            </a:r>
            <a:endParaRPr lang="zh-CN" altLang="en-US"/>
          </a:p>
          <a:p>
            <a:pPr lvl="1"/>
            <a:endParaRPr lang="zh-CN" altLang="en-US"/>
          </a:p>
        </p:txBody>
      </p:sp>
      <p:pic>
        <p:nvPicPr>
          <p:cNvPr id="4" name="图片 3" descr="Siri"/>
          <p:cNvPicPr>
            <a:picLocks noChangeAspect="1"/>
          </p:cNvPicPr>
          <p:nvPr/>
        </p:nvPicPr>
        <p:blipFill>
          <a:blip r:embed="rId1"/>
          <a:stretch>
            <a:fillRect/>
          </a:stretch>
        </p:blipFill>
        <p:spPr>
          <a:xfrm>
            <a:off x="501015" y="3183255"/>
            <a:ext cx="5401945" cy="3467100"/>
          </a:xfrm>
          <a:prstGeom prst="rect">
            <a:avLst/>
          </a:prstGeom>
        </p:spPr>
      </p:pic>
      <p:pic>
        <p:nvPicPr>
          <p:cNvPr id="5" name="图片 4" descr="siri计算"/>
          <p:cNvPicPr>
            <a:picLocks noChangeAspect="1"/>
          </p:cNvPicPr>
          <p:nvPr/>
        </p:nvPicPr>
        <p:blipFill>
          <a:blip r:embed="rId2"/>
          <a:stretch>
            <a:fillRect/>
          </a:stretch>
        </p:blipFill>
        <p:spPr>
          <a:xfrm>
            <a:off x="5951220" y="3183255"/>
            <a:ext cx="2296160" cy="3467100"/>
          </a:xfrm>
          <a:prstGeom prst="rect">
            <a:avLst/>
          </a:prstGeom>
        </p:spPr>
      </p:pic>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语音处理：嘿，</a:t>
            </a:r>
            <a:r>
              <a:rPr lang="en-US" altLang="zh-CN"/>
              <a:t>Siri</a:t>
            </a:r>
            <a:endParaRPr lang="en-US" altLang="zh-CN"/>
          </a:p>
        </p:txBody>
      </p:sp>
      <p:sp>
        <p:nvSpPr>
          <p:cNvPr id="3" name="内容占位符 2"/>
          <p:cNvSpPr>
            <a:spLocks noGrp="1"/>
          </p:cNvSpPr>
          <p:nvPr>
            <p:ph idx="1"/>
          </p:nvPr>
        </p:nvSpPr>
        <p:spPr>
          <a:xfrm>
            <a:off x="250825" y="825500"/>
            <a:ext cx="8642350" cy="5400675"/>
          </a:xfrm>
        </p:spPr>
        <p:txBody>
          <a:bodyPr/>
          <a:p>
            <a:r>
              <a:rPr lang="zh-CN" altLang="en-US"/>
              <a:t>Siri 是由苹果公司开发的智能语音助手</a:t>
            </a:r>
            <a:endParaRPr lang="zh-CN" altLang="en-US"/>
          </a:p>
          <a:p>
            <a:pPr lvl="1"/>
            <a:r>
              <a:rPr lang="zh-CN" altLang="en-US"/>
              <a:t>包括语音识别和语音合成两部分</a:t>
            </a:r>
            <a:endParaRPr lang="zh-CN" altLang="en-US"/>
          </a:p>
          <a:p>
            <a:pPr lvl="2"/>
            <a:r>
              <a:rPr lang="zh-CN" altLang="en-US"/>
              <a:t>语音识别（speech recognition）的作用是听懂用户的话</a:t>
            </a:r>
            <a:endParaRPr lang="zh-CN" altLang="en-US"/>
          </a:p>
          <a:p>
            <a:pPr lvl="2"/>
            <a:r>
              <a:rPr lang="zh-CN" altLang="en-US"/>
              <a:t>语音合成（speech synthesis）的作用则是生成Siri 自己的回答</a:t>
            </a:r>
            <a:endParaRPr lang="zh-CN" altLang="en-US"/>
          </a:p>
          <a:p>
            <a:pPr lvl="3"/>
            <a:r>
              <a:rPr lang="zh-CN" altLang="en-US"/>
              <a:t>苹果公司公开的技术博客 Apple Machine Lear</a:t>
            </a:r>
            <a:r>
              <a:rPr lang="en-US" altLang="zh-CN"/>
              <a:t>ning Journal</a:t>
            </a:r>
            <a:endParaRPr lang="en-US" altLang="zh-CN"/>
          </a:p>
          <a:p>
            <a:pPr lvl="2"/>
            <a:r>
              <a:rPr lang="en-US" altLang="zh-CN"/>
              <a:t>业界主流的语音合成方法有两种：单元选择和参数合成</a:t>
            </a:r>
            <a:endParaRPr lang="en-US" altLang="zh-CN"/>
          </a:p>
          <a:p>
            <a:pPr lvl="1"/>
            <a:r>
              <a:rPr lang="en-US" altLang="zh-CN"/>
              <a:t>Siri 的语音合成系统包括文本分析、音韵生成、单元选择、波形串联四个模块</a:t>
            </a:r>
            <a:endParaRPr lang="en-US" altLang="zh-CN"/>
          </a:p>
          <a:p>
            <a:pPr lvl="2"/>
            <a:r>
              <a:rPr lang="en-US" altLang="zh-CN"/>
              <a:t>前两个环节对应前端的文本处理，后两个环节则对应后端的信号处理</a:t>
            </a:r>
            <a:endParaRPr lang="en-US" altLang="zh-CN"/>
          </a:p>
          <a:p>
            <a:pPr lvl="3"/>
            <a:r>
              <a:rPr lang="en-US" altLang="zh-CN"/>
              <a:t>Siri 的独特之处在于将深度学习应用在了混合单元选择模式中：用基于深度学习的一体化模型代替传统的隐马尔可夫模型指导最优单元序列的搜索，以自动并准确地预测数据库中单元的目标损失和拼接损失</a:t>
            </a:r>
            <a:endParaRPr lang="en-US" altLang="zh-CN"/>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语音处理：嘿，</a:t>
            </a:r>
            <a:r>
              <a:rPr lang="en-US" altLang="zh-CN"/>
              <a:t>Siri</a:t>
            </a:r>
            <a:endParaRPr lang="en-US" altLang="zh-CN"/>
          </a:p>
        </p:txBody>
      </p:sp>
      <p:sp>
        <p:nvSpPr>
          <p:cNvPr id="3" name="内容占位符 2"/>
          <p:cNvSpPr>
            <a:spLocks noGrp="1"/>
          </p:cNvSpPr>
          <p:nvPr>
            <p:ph idx="1"/>
          </p:nvPr>
        </p:nvSpPr>
        <p:spPr>
          <a:xfrm>
            <a:off x="250825" y="825500"/>
            <a:ext cx="8642350" cy="5400675"/>
          </a:xfrm>
        </p:spPr>
        <p:txBody>
          <a:bodyPr/>
          <a:p>
            <a:r>
              <a:rPr lang="zh-CN" altLang="en-US"/>
              <a:t>语音识别基本原理</a:t>
            </a:r>
            <a:endParaRPr lang="zh-CN" altLang="en-US"/>
          </a:p>
          <a:p>
            <a:pPr lvl="1"/>
            <a:r>
              <a:rPr lang="en-US" altLang="zh-CN"/>
              <a:t>1、语音分帧 2、声学特征提取</a:t>
            </a:r>
            <a:endParaRPr lang="en-US" altLang="zh-CN"/>
          </a:p>
          <a:p>
            <a:pPr lvl="1"/>
            <a:r>
              <a:rPr lang="en-US" altLang="zh-CN"/>
              <a:t>3、把帧识别成状态 4、把状态组合成音素</a:t>
            </a:r>
            <a:endParaRPr lang="en-US" altLang="zh-CN"/>
          </a:p>
          <a:p>
            <a:pPr lvl="1"/>
            <a:r>
              <a:rPr lang="en-US" altLang="zh-CN"/>
              <a:t>5、把音素组合成单词</a:t>
            </a:r>
            <a:endParaRPr lang="en-US" altLang="zh-CN"/>
          </a:p>
        </p:txBody>
      </p:sp>
      <p:pic>
        <p:nvPicPr>
          <p:cNvPr id="4" name="图片 3" descr="声纹识别步骤"/>
          <p:cNvPicPr>
            <a:picLocks noChangeAspect="1"/>
          </p:cNvPicPr>
          <p:nvPr/>
        </p:nvPicPr>
        <p:blipFill>
          <a:blip r:embed="rId1"/>
          <a:stretch>
            <a:fillRect/>
          </a:stretch>
        </p:blipFill>
        <p:spPr>
          <a:xfrm>
            <a:off x="1016635" y="3038475"/>
            <a:ext cx="6371590" cy="3462655"/>
          </a:xfrm>
          <a:prstGeom prst="rect">
            <a:avLst/>
          </a:prstGeom>
        </p:spPr>
      </p:pic>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语音处理：嘿，</a:t>
            </a:r>
            <a:r>
              <a:rPr lang="en-US" altLang="zh-CN"/>
              <a:t>Siri</a:t>
            </a:r>
            <a:endParaRPr lang="en-US" altLang="zh-CN"/>
          </a:p>
        </p:txBody>
      </p:sp>
      <p:sp>
        <p:nvSpPr>
          <p:cNvPr id="3" name="内容占位符 2"/>
          <p:cNvSpPr>
            <a:spLocks noGrp="1"/>
          </p:cNvSpPr>
          <p:nvPr>
            <p:ph idx="1"/>
          </p:nvPr>
        </p:nvSpPr>
        <p:spPr>
          <a:xfrm>
            <a:off x="250825" y="825500"/>
            <a:ext cx="8642350" cy="5400675"/>
          </a:xfrm>
        </p:spPr>
        <p:txBody>
          <a:bodyPr/>
          <a:p>
            <a:r>
              <a:rPr lang="zh-CN" altLang="en-US"/>
              <a:t>Siri 是由苹果公司开发的智能语音助手</a:t>
            </a:r>
            <a:endParaRPr lang="zh-CN" altLang="en-US"/>
          </a:p>
          <a:p>
            <a:pPr lvl="1"/>
            <a:r>
              <a:rPr lang="en-US" altLang="zh-CN"/>
              <a:t>Siri 的应用范围覆盖了所有的主流语言，而苹果的研究表明</a:t>
            </a:r>
            <a:endParaRPr lang="en-US" altLang="zh-CN"/>
          </a:p>
          <a:p>
            <a:pPr lvl="2"/>
            <a:r>
              <a:rPr lang="en-US" altLang="zh-CN"/>
              <a:t>不同语言、不同带宽语音数据的神经网络训练可以在同样的框架下进</a:t>
            </a:r>
            <a:r>
              <a:rPr lang="zh-CN" altLang="en-US"/>
              <a:t>行其基础是神经网络中特征变换的泛化特性，这使得特征变换的方法不依赖于具体的语言</a:t>
            </a:r>
            <a:endParaRPr lang="zh-CN" altLang="en-US"/>
          </a:p>
          <a:p>
            <a:pPr lvl="3"/>
            <a:r>
              <a:rPr lang="zh-CN" altLang="en-US"/>
              <a:t>经过宽带语音信号预训练的神经网络可以直接用于蓝牙语音信号的训练</a:t>
            </a:r>
            <a:endParaRPr lang="zh-CN" altLang="en-US"/>
          </a:p>
          <a:p>
            <a:pPr lvl="3"/>
            <a:r>
              <a:rPr lang="zh-CN" altLang="en-US"/>
              <a:t>经过英语预训练的神经网络也可以直接用于汉语的训练</a:t>
            </a:r>
            <a:endParaRPr lang="zh-CN" altLang="en-US"/>
          </a:p>
          <a:p>
            <a:pPr lvl="3"/>
            <a:r>
              <a:rPr lang="zh-CN" altLang="en-US"/>
              <a:t>这种迁移学习技术大大提升了 Siri 在小数据集下的表现</a:t>
            </a:r>
            <a:endParaRPr lang="zh-CN" altLang="en-US"/>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
        <p:nvSpPr>
          <p:cNvPr id="3" name="内容占位符 2"/>
          <p:cNvSpPr>
            <a:spLocks noGrp="1"/>
          </p:cNvSpPr>
          <p:nvPr>
            <p:ph idx="1"/>
          </p:nvPr>
        </p:nvSpPr>
        <p:spPr/>
        <p:txBody>
          <a:bodyPr/>
          <a:p>
            <a:r>
              <a:rPr lang="zh-CN" altLang="en-US"/>
              <a:t>语音处理可以分为语音识别和语音合成两类任务；</a:t>
            </a:r>
            <a:endParaRPr lang="zh-CN" altLang="en-US"/>
          </a:p>
          <a:p>
            <a:pPr lvl="1"/>
            <a:r>
              <a:rPr lang="zh-CN" altLang="en-US"/>
              <a:t>语音合成过程包括文本分析、音韵生成、单元选择、波形串联等步骤；</a:t>
            </a:r>
            <a:endParaRPr lang="zh-CN" altLang="en-US"/>
          </a:p>
          <a:p>
            <a:pPr lvl="1"/>
            <a:r>
              <a:rPr lang="zh-CN" altLang="en-US"/>
              <a:t>语音识别过程包括预处理、特征提取、声学模型，语言模型和字典解码等步骤；</a:t>
            </a:r>
            <a:endParaRPr lang="zh-CN" altLang="en-US"/>
          </a:p>
          <a:p>
            <a:pPr lvl="1"/>
            <a:r>
              <a:rPr lang="zh-CN" altLang="en-US"/>
              <a:t>深度学习和迁移学习等技术都已经被应用在语音处理之中</a:t>
            </a:r>
            <a:endParaRPr lang="zh-CN" altLang="en-US"/>
          </a:p>
          <a:p>
            <a:r>
              <a:rPr lang="zh-CN" altLang="en-US"/>
              <a:t>从交互的角度看，你认为目前的语音助手还存在着哪些不足呢？</a:t>
            </a:r>
            <a:endParaRPr lang="zh-CN" altLang="en-US"/>
          </a:p>
        </p:txBody>
      </p:sp>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对话系统：心有灵犀一点通</a:t>
            </a:r>
            <a:endParaRPr lang="en-US" altLang="zh-CN"/>
          </a:p>
        </p:txBody>
      </p:sp>
      <p:sp>
        <p:nvSpPr>
          <p:cNvPr id="3" name="内容占位符 2"/>
          <p:cNvSpPr>
            <a:spLocks noGrp="1"/>
          </p:cNvSpPr>
          <p:nvPr>
            <p:ph idx="1"/>
          </p:nvPr>
        </p:nvSpPr>
        <p:spPr>
          <a:xfrm>
            <a:off x="250825" y="825500"/>
            <a:ext cx="8642350" cy="5400675"/>
          </a:xfrm>
        </p:spPr>
        <p:txBody>
          <a:bodyPr/>
          <a:p>
            <a:r>
              <a:rPr lang="zh-CN" altLang="en-US" sz="2400"/>
              <a:t>Facebook 人工智能实验室设计的两个聊天机器人在谈判的训练中，发展出了一种全新的、只有它们自己能够理解的语言</a:t>
            </a:r>
            <a:r>
              <a:rPr lang="en-US" altLang="zh-CN" sz="2400"/>
              <a:t>——2017 年 6 月 17 日美国《大西洋月刊》</a:t>
            </a:r>
            <a:endParaRPr lang="en-US" altLang="zh-CN" sz="2400"/>
          </a:p>
          <a:p>
            <a:r>
              <a:rPr lang="en-US" altLang="zh-CN" sz="2400"/>
              <a:t>人工智能的一个基本挑战就是赋予机器使用自然语言与人交流的能力</a:t>
            </a:r>
            <a:endParaRPr lang="en-US" altLang="zh-CN" sz="2400"/>
          </a:p>
          <a:p>
            <a:r>
              <a:rPr lang="en-US" altLang="zh-CN" sz="2400"/>
              <a:t>社交聊天机器人</a:t>
            </a:r>
            <a:endParaRPr lang="en-US" altLang="zh-CN" sz="2400"/>
          </a:p>
          <a:p>
            <a:pPr lvl="1"/>
            <a:r>
              <a:rPr lang="en-US" altLang="zh-CN" sz="2225"/>
              <a:t>满足用户的情感需求</a:t>
            </a:r>
            <a:endParaRPr lang="en-US" altLang="zh-CN" sz="2225"/>
          </a:p>
          <a:p>
            <a:endParaRPr lang="zh-CN" altLang="en-US" sz="2225"/>
          </a:p>
        </p:txBody>
      </p:sp>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对话系统：心有灵犀一点通</a:t>
            </a:r>
            <a:endParaRPr lang="en-US" altLang="zh-CN"/>
          </a:p>
        </p:txBody>
      </p:sp>
      <p:sp>
        <p:nvSpPr>
          <p:cNvPr id="3" name="内容占位符 2"/>
          <p:cNvSpPr>
            <a:spLocks noGrp="1"/>
          </p:cNvSpPr>
          <p:nvPr>
            <p:ph idx="1"/>
          </p:nvPr>
        </p:nvSpPr>
        <p:spPr>
          <a:xfrm>
            <a:off x="250825" y="825500"/>
            <a:ext cx="8642350" cy="5400675"/>
          </a:xfrm>
        </p:spPr>
        <p:txBody>
          <a:bodyPr/>
          <a:p>
            <a:r>
              <a:rPr lang="en-US" altLang="zh-CN" sz="2400"/>
              <a:t>Facebook 的一个研究方向是通过端到端方式自行训练对话</a:t>
            </a:r>
            <a:r>
              <a:rPr lang="zh-CN" altLang="en-US" sz="2400"/>
              <a:t>系统的可能性</a:t>
            </a:r>
            <a:endParaRPr lang="zh-CN" altLang="en-US" sz="2400"/>
          </a:p>
          <a:p>
            <a:pPr lvl="1"/>
            <a:r>
              <a:rPr lang="zh-CN" altLang="en-US" sz="2225"/>
              <a:t>传统对话系统都是目标导向的，即对话的目的是在有限的轮次内解决某些问题</a:t>
            </a:r>
            <a:endParaRPr lang="zh-CN" altLang="en-US" sz="2225"/>
          </a:p>
          <a:p>
            <a:pPr lvl="2"/>
            <a:r>
              <a:rPr lang="zh-CN" altLang="en-US" sz="1965"/>
              <a:t>语音助手采用的是空位填充的方式，每个空位代表着对话涉及内容的一个特征量。对于餐厅预订的对话系统来说，其空位就会包括餐厅位置、价格区间、菜式类型等内容</a:t>
            </a:r>
            <a:endParaRPr lang="zh-CN" altLang="en-US" sz="1965"/>
          </a:p>
          <a:p>
            <a:pPr lvl="1"/>
            <a:r>
              <a:rPr lang="zh-CN" altLang="en-US" sz="2225"/>
              <a:t>基于神经网络的端到端对话系统不需要人为介入，而是从对话本身中进行学习</a:t>
            </a:r>
            <a:endParaRPr lang="zh-CN" altLang="en-US" sz="2225"/>
          </a:p>
          <a:p>
            <a:pPr lvl="2"/>
            <a:r>
              <a:rPr lang="zh-CN" altLang="en-US" sz="1965"/>
              <a:t>所有元素都是从过往的对话过程中训练产生的，这就无须对对话的内容做出任何先验假设</a:t>
            </a:r>
            <a:endParaRPr lang="zh-CN" altLang="en-US" sz="1965"/>
          </a:p>
          <a:p>
            <a:pPr lvl="1"/>
            <a:r>
              <a:rPr lang="zh-CN" altLang="en-US" sz="2225"/>
              <a:t>端到端对话系统采用的模型是记忆网络</a:t>
            </a:r>
            <a:endParaRPr lang="zh-CN" altLang="en-US" sz="2225"/>
          </a:p>
          <a:p>
            <a:pPr lvl="2"/>
            <a:r>
              <a:rPr lang="zh-CN" altLang="en-US" sz="1965"/>
              <a:t>对话中的每一句话都被存储到记忆模块中，保证了信息在压缩的过程中不被丢失</a:t>
            </a:r>
            <a:endParaRPr lang="zh-CN" altLang="en-US" sz="1965"/>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无人便利店</a:t>
            </a:r>
            <a:endParaRPr lang="zh-CN" altLang="en-US"/>
          </a:p>
        </p:txBody>
      </p:sp>
      <p:sp>
        <p:nvSpPr>
          <p:cNvPr id="3" name="内容占位符 2"/>
          <p:cNvSpPr>
            <a:spLocks noGrp="1"/>
          </p:cNvSpPr>
          <p:nvPr>
            <p:ph idx="1"/>
          </p:nvPr>
        </p:nvSpPr>
        <p:spPr>
          <a:xfrm>
            <a:off x="72390" y="908050"/>
            <a:ext cx="5994400" cy="5400675"/>
          </a:xfrm>
        </p:spPr>
        <p:txBody>
          <a:bodyPr/>
          <a:p>
            <a:r>
              <a:rPr lang="zh-CN" altLang="en-US" sz="2400"/>
              <a:t>厦门首家无人商店位于厦门观音山商务区一座写字楼的楼下，店内没有任何营业人员</a:t>
            </a:r>
            <a:endParaRPr lang="zh-CN" altLang="en-US" sz="2400"/>
          </a:p>
          <a:p>
            <a:r>
              <a:rPr lang="zh-CN" altLang="en-US" sz="2400"/>
              <a:t>顾客自主完成所有的购买与付款，24小时不打烊，通过系统识别——“刷掌”即可进入，所有购买都可以自助完成</a:t>
            </a:r>
            <a:endParaRPr lang="zh-CN" altLang="en-US" sz="2400"/>
          </a:p>
        </p:txBody>
      </p:sp>
      <p:pic>
        <p:nvPicPr>
          <p:cNvPr id="4" name="图片 3" descr="刷掌"/>
          <p:cNvPicPr>
            <a:picLocks noChangeAspect="1"/>
          </p:cNvPicPr>
          <p:nvPr/>
        </p:nvPicPr>
        <p:blipFill>
          <a:blip r:embed="rId1"/>
          <a:stretch>
            <a:fillRect/>
          </a:stretch>
        </p:blipFill>
        <p:spPr>
          <a:xfrm>
            <a:off x="6067425" y="961390"/>
            <a:ext cx="3076575" cy="5470525"/>
          </a:xfrm>
          <a:prstGeom prst="rect">
            <a:avLst/>
          </a:prstGeom>
        </p:spPr>
      </p:pic>
      <p:pic>
        <p:nvPicPr>
          <p:cNvPr id="5" name="图片 4" descr="智能云店"/>
          <p:cNvPicPr>
            <a:picLocks noChangeAspect="1"/>
          </p:cNvPicPr>
          <p:nvPr/>
        </p:nvPicPr>
        <p:blipFill>
          <a:blip r:embed="rId2"/>
          <a:stretch>
            <a:fillRect/>
          </a:stretch>
        </p:blipFill>
        <p:spPr>
          <a:xfrm>
            <a:off x="842645" y="3919855"/>
            <a:ext cx="3586480" cy="2388870"/>
          </a:xfrm>
          <a:prstGeom prst="rect">
            <a:avLst/>
          </a:prstGeom>
        </p:spPr>
      </p:pic>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对话系统：心有灵犀一点通</a:t>
            </a:r>
            <a:endParaRPr lang="en-US" altLang="zh-CN"/>
          </a:p>
        </p:txBody>
      </p:sp>
      <p:sp>
        <p:nvSpPr>
          <p:cNvPr id="3" name="内容占位符 2"/>
          <p:cNvSpPr>
            <a:spLocks noGrp="1"/>
          </p:cNvSpPr>
          <p:nvPr>
            <p:ph idx="1"/>
          </p:nvPr>
        </p:nvSpPr>
        <p:spPr>
          <a:xfrm>
            <a:off x="250825" y="825500"/>
            <a:ext cx="8642350" cy="5400675"/>
          </a:xfrm>
        </p:spPr>
        <p:txBody>
          <a:bodyPr/>
          <a:p>
            <a:r>
              <a:rPr lang="zh-CN" altLang="en-US" sz="2225"/>
              <a:t>通过与人类对话者的线上互动实现学习的想法</a:t>
            </a:r>
            <a:endParaRPr lang="zh-CN" altLang="en-US" sz="2225"/>
          </a:p>
          <a:p>
            <a:pPr lvl="1"/>
            <a:r>
              <a:rPr lang="zh-CN" altLang="en-US" sz="2065"/>
              <a:t>既能根据负反馈对模型进行调整，也能根据正反馈对模型进行加强</a:t>
            </a:r>
            <a:endParaRPr lang="zh-CN" altLang="en-US" sz="2065"/>
          </a:p>
          <a:p>
            <a:r>
              <a:rPr lang="zh-CN" altLang="en-US" sz="2225"/>
              <a:t>机器人提问场景</a:t>
            </a:r>
            <a:endParaRPr lang="zh-CN" altLang="en-US" sz="2225"/>
          </a:p>
          <a:p>
            <a:pPr lvl="1"/>
            <a:r>
              <a:rPr lang="zh-CN" altLang="en-US" sz="2065"/>
              <a:t>问题澄清：要求同伴确认问题或重新表述问题；</a:t>
            </a:r>
            <a:endParaRPr lang="zh-CN" altLang="en-US" sz="2065"/>
          </a:p>
          <a:p>
            <a:pPr lvl="1"/>
            <a:r>
              <a:rPr lang="zh-CN" altLang="en-US" sz="2065"/>
              <a:t>知识运用：请求相关的知识或询问问题是否与某个特定的知识有关；</a:t>
            </a:r>
            <a:endParaRPr lang="zh-CN" altLang="en-US" sz="2065"/>
          </a:p>
          <a:p>
            <a:pPr lvl="1"/>
            <a:r>
              <a:rPr lang="zh-CN" altLang="en-US" sz="2065"/>
              <a:t>知识获取：直接要求对话同伴给出答案</a:t>
            </a:r>
            <a:endParaRPr lang="zh-CN" altLang="en-US" sz="2065"/>
          </a:p>
          <a:p>
            <a:pPr lvl="0"/>
            <a:r>
              <a:rPr lang="zh-CN" altLang="en-US" sz="2220"/>
              <a:t>相对于特定的提问任务，在提问互动中更重要的是机器人学习在什么时机提问以及提问什么内容</a:t>
            </a:r>
            <a:endParaRPr lang="zh-CN" altLang="en-US" sz="2220"/>
          </a:p>
          <a:p>
            <a:pPr lvl="1"/>
            <a:r>
              <a:rPr lang="zh-CN" altLang="en-US" sz="2060"/>
              <a:t>通过强化学习建模和训练</a:t>
            </a:r>
            <a:endParaRPr lang="zh-CN" altLang="en-US" sz="2060"/>
          </a:p>
        </p:txBody>
      </p:sp>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对话系统：总结</a:t>
            </a:r>
            <a:endParaRPr lang="zh-CN" altLang="en-US"/>
          </a:p>
        </p:txBody>
      </p:sp>
      <p:sp>
        <p:nvSpPr>
          <p:cNvPr id="3" name="内容占位符 2"/>
          <p:cNvSpPr>
            <a:spLocks noGrp="1"/>
          </p:cNvSpPr>
          <p:nvPr>
            <p:ph idx="1"/>
          </p:nvPr>
        </p:nvSpPr>
        <p:spPr/>
        <p:txBody>
          <a:bodyPr/>
          <a:p>
            <a:r>
              <a:rPr lang="zh-CN" altLang="en-US" sz="2400"/>
              <a:t>早期的对话系统通过模式匹配和智能短语搜索对人类的合适回复</a:t>
            </a:r>
            <a:endParaRPr lang="zh-CN" altLang="en-US" sz="2400"/>
          </a:p>
          <a:p>
            <a:r>
              <a:rPr lang="zh-CN" altLang="en-US" sz="2400"/>
              <a:t>智能个人助理可以帮助用户在多个垂直领域完成任务</a:t>
            </a:r>
            <a:endParaRPr lang="zh-CN" altLang="en-US" sz="2400"/>
          </a:p>
          <a:p>
            <a:r>
              <a:rPr lang="zh-CN" altLang="en-US" sz="2400"/>
              <a:t>社交聊天机器人的作用是满足用户的情感需求</a:t>
            </a:r>
            <a:endParaRPr lang="zh-CN" altLang="en-US" sz="2400"/>
          </a:p>
          <a:p>
            <a:r>
              <a:rPr lang="zh-CN" altLang="en-US" sz="2400"/>
              <a:t>神经网络能够帮助社交聊天机器人实现通用化的学习</a:t>
            </a:r>
            <a:endParaRPr lang="zh-CN" altLang="en-US" sz="2400"/>
          </a:p>
          <a:p>
            <a:r>
              <a:rPr lang="zh-CN" altLang="en-US" sz="2400"/>
              <a:t>社交聊天机器人的发展也带来了关于道德规范的问题，一些机器人从社交网络上学到的想法需要引起注意与警惕。如何看待？</a:t>
            </a:r>
            <a:endParaRPr lang="zh-CN" altLang="en-US" sz="2400"/>
          </a:p>
          <a:p>
            <a:pPr lvl="1"/>
            <a:r>
              <a:rPr lang="zh-CN" altLang="en-US" sz="2225"/>
              <a:t>比如谷歌推出的机器人误把两名黑人标注为</a:t>
            </a:r>
            <a:r>
              <a:rPr lang="en-US" altLang="zh-CN" sz="2225"/>
              <a:t>”</a:t>
            </a:r>
            <a:r>
              <a:rPr lang="zh-CN" altLang="en-US" sz="2225"/>
              <a:t>大猩猩</a:t>
            </a:r>
            <a:r>
              <a:rPr lang="en-US" altLang="zh-CN" sz="2225"/>
              <a:t>“</a:t>
            </a:r>
            <a:r>
              <a:rPr lang="zh-CN" altLang="en-US" sz="2225"/>
              <a:t>，微软推出的聊天机器人，在发布</a:t>
            </a:r>
            <a:r>
              <a:rPr lang="en-US" altLang="zh-CN" sz="2225"/>
              <a:t>24</a:t>
            </a:r>
            <a:r>
              <a:rPr lang="zh-CN" altLang="en-US" sz="2225"/>
              <a:t>小时内，就成为一个集反犹太人、性别歧视、种族歧视于一身的</a:t>
            </a:r>
            <a:r>
              <a:rPr lang="en-US" altLang="zh-CN" sz="2225"/>
              <a:t>”</a:t>
            </a:r>
            <a:r>
              <a:rPr lang="zh-CN" altLang="en-US" sz="2225"/>
              <a:t>不良少女</a:t>
            </a:r>
            <a:r>
              <a:rPr lang="en-US" altLang="zh-CN" sz="2225"/>
              <a:t>“</a:t>
            </a:r>
            <a:r>
              <a:rPr lang="zh-CN" altLang="en-US" sz="2225"/>
              <a:t>。</a:t>
            </a:r>
            <a:endParaRPr lang="zh-CN" altLang="en-US" sz="2225"/>
          </a:p>
        </p:txBody>
      </p:sp>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机器翻译：数字巴别塔</a:t>
            </a:r>
            <a:endParaRPr lang="zh-CN" altLang="en-US"/>
          </a:p>
        </p:txBody>
      </p:sp>
      <p:sp>
        <p:nvSpPr>
          <p:cNvPr id="3" name="内容占位符 2"/>
          <p:cNvSpPr>
            <a:spLocks noGrp="1"/>
          </p:cNvSpPr>
          <p:nvPr>
            <p:ph idx="1"/>
          </p:nvPr>
        </p:nvSpPr>
        <p:spPr/>
        <p:txBody>
          <a:bodyPr/>
          <a:p>
            <a:r>
              <a:rPr lang="zh-CN" altLang="en-US"/>
              <a:t>根据圣经旧约《创世纪》中的记载，大洪水劫后，诺亚的子孙们在巴比伦附近的示拿地定居。说着同样语言的人类联合起来兴建巴别塔，这让上帝深为他们的虚荣和傲慢而震怒。于是他悄悄地离开天国来到人间，变乱了人类的语言，无法交流的人们做鸟兽散，巴别塔的伟念也就轰然倒塌。</a:t>
            </a:r>
            <a:endParaRPr lang="zh-CN" altLang="en-US"/>
          </a:p>
        </p:txBody>
      </p:sp>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机器翻译：数字巴别塔</a:t>
            </a:r>
            <a:endParaRPr lang="zh-CN" altLang="en-US"/>
          </a:p>
        </p:txBody>
      </p:sp>
      <p:sp>
        <p:nvSpPr>
          <p:cNvPr id="3" name="内容占位符 2"/>
          <p:cNvSpPr>
            <a:spLocks noGrp="1"/>
          </p:cNvSpPr>
          <p:nvPr>
            <p:ph idx="1"/>
          </p:nvPr>
        </p:nvSpPr>
        <p:spPr/>
        <p:txBody>
          <a:bodyPr/>
          <a:p>
            <a:r>
              <a:rPr lang="zh-CN" altLang="en-US"/>
              <a:t>基于规则</a:t>
            </a:r>
            <a:endParaRPr lang="zh-CN" altLang="en-US"/>
          </a:p>
          <a:p>
            <a:pPr lvl="1"/>
            <a:r>
              <a:rPr lang="zh-CN" altLang="en-US"/>
              <a:t>将</a:t>
            </a:r>
            <a:r>
              <a:rPr lang="en-US" altLang="zh-CN"/>
              <a:t>“</a:t>
            </a:r>
            <a:r>
              <a:rPr lang="zh-CN" altLang="en-US"/>
              <a:t>我勒个去</a:t>
            </a:r>
            <a:r>
              <a:rPr lang="en-US" altLang="zh-CN"/>
              <a:t>”</a:t>
            </a:r>
            <a:r>
              <a:rPr lang="zh-CN" altLang="en-US"/>
              <a:t>翻译成</a:t>
            </a:r>
            <a:r>
              <a:rPr lang="en-US" altLang="zh-CN"/>
              <a:t>“Oh my God”</a:t>
            </a:r>
            <a:endParaRPr lang="en-US" altLang="zh-CN"/>
          </a:p>
          <a:p>
            <a:pPr lvl="0"/>
            <a:r>
              <a:rPr lang="zh-CN" altLang="en-US"/>
              <a:t>基于实例</a:t>
            </a:r>
            <a:endParaRPr lang="zh-CN" altLang="en-US"/>
          </a:p>
          <a:p>
            <a:pPr lvl="1"/>
            <a:r>
              <a:rPr lang="zh-CN" altLang="en-US"/>
              <a:t>基于深度学习和海量数据的机器翻译</a:t>
            </a:r>
            <a:endParaRPr lang="zh-CN" altLang="en-US"/>
          </a:p>
          <a:p>
            <a:pPr lvl="2"/>
            <a:r>
              <a:rPr lang="zh-CN" altLang="en-US"/>
              <a:t>谷歌</a:t>
            </a:r>
            <a:endParaRPr lang="zh-CN" altLang="en-US"/>
          </a:p>
        </p:txBody>
      </p:sp>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机器翻译：数字巴别塔</a:t>
            </a:r>
            <a:endParaRPr lang="zh-CN" altLang="en-US"/>
          </a:p>
        </p:txBody>
      </p:sp>
      <p:sp>
        <p:nvSpPr>
          <p:cNvPr id="3" name="内容占位符 2"/>
          <p:cNvSpPr>
            <a:spLocks noGrp="1"/>
          </p:cNvSpPr>
          <p:nvPr>
            <p:ph idx="1"/>
          </p:nvPr>
        </p:nvSpPr>
        <p:spPr/>
        <p:txBody>
          <a:bodyPr/>
          <a:p>
            <a:r>
              <a:rPr lang="zh-CN" altLang="en-US"/>
              <a:t>基于神经机器翻译（Google Neural Machine </a:t>
            </a:r>
            <a:r>
              <a:rPr lang="en-US" altLang="zh-CN"/>
              <a:t>Translation</a:t>
            </a:r>
            <a:r>
              <a:rPr lang="zh-CN" altLang="en-US"/>
              <a:t>）算法</a:t>
            </a:r>
            <a:endParaRPr lang="zh-CN" altLang="en-US"/>
          </a:p>
          <a:p>
            <a:pPr lvl="1"/>
            <a:r>
              <a:rPr lang="zh-CN" altLang="en-US"/>
              <a:t>从句法结构与语序特点的规则化解构转换为对大量平行语料的统计分析构建模型</a:t>
            </a:r>
            <a:endParaRPr lang="zh-CN" altLang="en-US"/>
          </a:p>
          <a:p>
            <a:pPr lvl="0"/>
            <a:r>
              <a:rPr lang="zh-CN" altLang="en-US"/>
              <a:t>零知识翻译</a:t>
            </a:r>
            <a:endParaRPr lang="zh-CN" altLang="en-US"/>
          </a:p>
          <a:p>
            <a:pPr lvl="1"/>
            <a:r>
              <a:rPr lang="zh-CN" altLang="en-US"/>
              <a:t>神经网络迁移学习</a:t>
            </a:r>
            <a:endParaRPr lang="zh-CN" altLang="en-US"/>
          </a:p>
          <a:p>
            <a:pPr lvl="1"/>
            <a:r>
              <a:rPr lang="en-US" altLang="zh-CN"/>
              <a:t>“</a:t>
            </a:r>
            <a:r>
              <a:rPr lang="zh-CN" altLang="en-US"/>
              <a:t>国际通用语</a:t>
            </a:r>
            <a:r>
              <a:rPr lang="en-US" altLang="zh-CN"/>
              <a:t>”</a:t>
            </a:r>
            <a:endParaRPr lang="en-US" altLang="zh-CN"/>
          </a:p>
        </p:txBody>
      </p:sp>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
        <p:nvSpPr>
          <p:cNvPr id="3" name="内容占位符 2"/>
          <p:cNvSpPr>
            <a:spLocks noGrp="1"/>
          </p:cNvSpPr>
          <p:nvPr>
            <p:ph idx="1"/>
          </p:nvPr>
        </p:nvSpPr>
        <p:spPr/>
        <p:txBody>
          <a:bodyPr/>
          <a:p>
            <a:r>
              <a:rPr lang="zh-CN" altLang="en-US"/>
              <a:t>早期的机器翻译采用的是逐字对应的方法</a:t>
            </a:r>
            <a:endParaRPr lang="zh-CN" altLang="en-US"/>
          </a:p>
          <a:p>
            <a:r>
              <a:rPr lang="zh-CN" altLang="en-US"/>
              <a:t>语言学的进展使机器翻译转而依赖句法规则</a:t>
            </a:r>
            <a:endParaRPr lang="zh-CN" altLang="en-US"/>
          </a:p>
          <a:p>
            <a:r>
              <a:rPr lang="zh-CN" altLang="en-US"/>
              <a:t>谷歌将神经网络引入机器翻译之中，利用大量数据提升翻译精确性</a:t>
            </a:r>
            <a:endParaRPr lang="zh-CN" altLang="en-US"/>
          </a:p>
          <a:p>
            <a:r>
              <a:rPr lang="zh-CN" altLang="en-US"/>
              <a:t>神经网络可以通过迁移学习</a:t>
            </a:r>
            <a:r>
              <a:rPr lang="en-US" altLang="zh-CN"/>
              <a:t>“</a:t>
            </a:r>
            <a:r>
              <a:rPr lang="zh-CN" altLang="en-US"/>
              <a:t>桥接</a:t>
            </a:r>
            <a:r>
              <a:rPr lang="en-US" altLang="zh-CN"/>
              <a:t>”</a:t>
            </a:r>
            <a:r>
              <a:rPr lang="zh-CN" altLang="en-US"/>
              <a:t>不同的语言，实现零知识翻译</a:t>
            </a:r>
            <a:endParaRPr lang="zh-CN" altLang="en-US"/>
          </a:p>
        </p:txBody>
      </p:sp>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参考</a:t>
            </a:r>
            <a:endParaRPr lang="zh-CN" altLang="en-US"/>
          </a:p>
        </p:txBody>
      </p:sp>
      <p:sp>
        <p:nvSpPr>
          <p:cNvPr id="3" name="内容占位符 2"/>
          <p:cNvSpPr>
            <a:spLocks noGrp="1"/>
          </p:cNvSpPr>
          <p:nvPr>
            <p:ph idx="1"/>
          </p:nvPr>
        </p:nvSpPr>
        <p:spPr/>
        <p:txBody>
          <a:bodyPr/>
          <a:p>
            <a:r>
              <a:rPr lang="zh-CN" altLang="en-US"/>
              <a:t>极客时间</a:t>
            </a:r>
            <a:r>
              <a:rPr lang="en-US" altLang="zh-CN"/>
              <a:t>|</a:t>
            </a:r>
            <a:r>
              <a:rPr lang="zh-CN" altLang="en-US"/>
              <a:t>人工智能基础课：</a:t>
            </a:r>
            <a:r>
              <a:rPr lang="zh-CN" altLang="en-US">
                <a:hlinkClick r:id="rId1" action="ppaction://hlinkfile"/>
              </a:rPr>
              <a:t>https://time.geekbang.org/column/62</a:t>
            </a:r>
            <a:endParaRPr lang="zh-CN" altLang="en-US">
              <a:hlinkClick r:id="rId1" action="ppaction://hlinkfile"/>
            </a:endParaRPr>
          </a:p>
          <a:p>
            <a:endParaRPr lang="zh-CN" altLang="en-US"/>
          </a:p>
        </p:txBody>
      </p:sp>
      <p:pic>
        <p:nvPicPr>
          <p:cNvPr id="5" name="图片 4" descr="参考书"/>
          <p:cNvPicPr>
            <a:picLocks noChangeAspect="1"/>
          </p:cNvPicPr>
          <p:nvPr/>
        </p:nvPicPr>
        <p:blipFill>
          <a:blip r:embed="rId2"/>
          <a:stretch>
            <a:fillRect/>
          </a:stretch>
        </p:blipFill>
        <p:spPr>
          <a:xfrm>
            <a:off x="5930900" y="2458085"/>
            <a:ext cx="3093720" cy="4267200"/>
          </a:xfrm>
          <a:prstGeom prst="rect">
            <a:avLst/>
          </a:prstGeom>
        </p:spPr>
      </p:pic>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0795"/>
            <a:ext cx="9144000" cy="765175"/>
          </a:xfrm>
        </p:spPr>
        <p:txBody>
          <a:bodyPr/>
          <a:lstStyle/>
          <a:p>
            <a:r>
              <a:rPr lang="zh-CN" altLang="en-US" sz="2800" dirty="0"/>
              <a:t>人工智能的发展机遇</a:t>
            </a:r>
            <a:r>
              <a:rPr lang="en-US" altLang="zh-CN" sz="2800" dirty="0" smtClean="0"/>
              <a:t>-</a:t>
            </a:r>
            <a:r>
              <a:rPr lang="zh-CN" altLang="en-US" sz="2800" dirty="0" smtClean="0"/>
              <a:t>学科领域交叉与渗透</a:t>
            </a:r>
            <a:endParaRPr lang="zh-CN" altLang="en-US" sz="2800" dirty="0"/>
          </a:p>
        </p:txBody>
      </p:sp>
      <p:sp>
        <p:nvSpPr>
          <p:cNvPr id="3" name="内容占位符 2"/>
          <p:cNvSpPr>
            <a:spLocks noGrp="1"/>
          </p:cNvSpPr>
          <p:nvPr>
            <p:ph sz="half" idx="1"/>
          </p:nvPr>
        </p:nvSpPr>
        <p:spPr>
          <a:xfrm>
            <a:off x="396121" y="822609"/>
            <a:ext cx="8588707" cy="3263504"/>
          </a:xfrm>
        </p:spPr>
        <p:txBody>
          <a:bodyPr/>
          <a:lstStyle/>
          <a:p>
            <a:r>
              <a:rPr lang="zh-CN" altLang="en-US" sz="2000" dirty="0" smtClean="0">
                <a:latin typeface="宋体" panose="02010600030101010101" pitchFamily="2" charset="-122"/>
                <a:ea typeface="宋体" panose="02010600030101010101" pitchFamily="2" charset="-122"/>
              </a:rPr>
              <a:t>人工智能的广泛应用使得若干传统学科的研究方法出现了巨大创新。而相关领域在大数据时代的研究成果也能够对人工智能理论与方法带来影响，进而推动人工智能学科与其他学科的协同创新。</a:t>
            </a:r>
            <a:endParaRPr lang="zh-CN" altLang="en-US" sz="2000" dirty="0" smtClean="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2"/>
          </p:nvPr>
        </p:nvSpPr>
        <p:spPr/>
        <p:txBody>
          <a:bodyPr/>
          <a:lstStyle/>
          <a:p>
            <a:fld id="{2DE61EF2-E837-B24C-97CB-58901F405DAD}" type="slidenum">
              <a:rPr kumimoji="1" lang="zh-CN" altLang="en-US" sz="1350" smtClean="0"/>
            </a:fld>
            <a:endParaRPr kumimoji="1" lang="zh-CN" altLang="en-US" sz="1350"/>
          </a:p>
        </p:txBody>
      </p:sp>
      <p:graphicFrame>
        <p:nvGraphicFramePr>
          <p:cNvPr id="7" name="对象 64515"/>
          <p:cNvGraphicFramePr/>
          <p:nvPr/>
        </p:nvGraphicFramePr>
        <p:xfrm>
          <a:off x="1152525" y="2000885"/>
          <a:ext cx="7170420" cy="4162425"/>
        </p:xfrm>
        <a:graphic>
          <a:graphicData uri="http://schemas.openxmlformats.org/presentationml/2006/ole">
            <mc:AlternateContent xmlns:mc="http://schemas.openxmlformats.org/markup-compatibility/2006">
              <mc:Choice xmlns:v="urn:schemas-microsoft-com:vml" Requires="v">
                <p:oleObj spid="_x0000_s6244" name="" r:id="rId1" imgW="5927090" imgH="2795270" progId="Visio.Drawing.6">
                  <p:embed/>
                </p:oleObj>
              </mc:Choice>
              <mc:Fallback>
                <p:oleObj name="" r:id="rId1" imgW="5927090" imgH="2795270" progId="Visio.Drawing.6">
                  <p:embed/>
                  <p:pic>
                    <p:nvPicPr>
                      <p:cNvPr id="0" name="图片 624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2000885"/>
                        <a:ext cx="7170420" cy="4162425"/>
                      </a:xfrm>
                      <a:prstGeom prst="rect">
                        <a:avLst/>
                      </a:prstGeom>
                      <a:solidFill>
                        <a:schemeClr val="bg1"/>
                      </a:solidFill>
                      <a:ln>
                        <a:noFill/>
                      </a:ln>
                    </p:spPr>
                  </p:pic>
                </p:oleObj>
              </mc:Fallback>
            </mc:AlternateContent>
          </a:graphicData>
        </a:graphic>
      </p:graphicFrame>
      <p:sp>
        <p:nvSpPr>
          <p:cNvPr id="6" name="文本框 5"/>
          <p:cNvSpPr txBox="1"/>
          <p:nvPr/>
        </p:nvSpPr>
        <p:spPr>
          <a:xfrm>
            <a:off x="597695" y="6271695"/>
            <a:ext cx="7948534" cy="368300"/>
          </a:xfrm>
          <a:prstGeom prst="rect">
            <a:avLst/>
          </a:prstGeom>
          <a:solidFill>
            <a:srgbClr val="FFC000"/>
          </a:solidFill>
        </p:spPr>
        <p:txBody>
          <a:bodyPr wrap="square" rtlCol="0">
            <a:spAutoFit/>
          </a:bodyPr>
          <a:lstStyle/>
          <a:p>
            <a:r>
              <a:rPr lang="zh-CN" altLang="en-US" sz="1800" dirty="0" smtClean="0">
                <a:solidFill>
                  <a:srgbClr val="FF0000"/>
                </a:solidFill>
                <a:latin typeface="宋体" panose="02010600030101010101" pitchFamily="2" charset="-122"/>
                <a:ea typeface="宋体" panose="02010600030101010101" pitchFamily="2" charset="-122"/>
              </a:rPr>
              <a:t>学科领域交叉与渗透为人工智能的未来提供了无限可能。</a:t>
            </a:r>
            <a:endParaRPr lang="zh-CN" altLang="en-US" sz="1800"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小游戏</a:t>
            </a:r>
            <a:endParaRPr lang="zh-CN" altLang="en-US"/>
          </a:p>
        </p:txBody>
      </p:sp>
      <p:sp>
        <p:nvSpPr>
          <p:cNvPr id="3" name="内容占位符 2"/>
          <p:cNvSpPr>
            <a:spLocks noGrp="1"/>
          </p:cNvSpPr>
          <p:nvPr>
            <p:ph sz="half" idx="1"/>
          </p:nvPr>
        </p:nvSpPr>
        <p:spPr>
          <a:xfrm>
            <a:off x="250825" y="908050"/>
            <a:ext cx="8366760" cy="5400675"/>
          </a:xfrm>
        </p:spPr>
        <p:txBody>
          <a:bodyPr/>
          <a:p>
            <a:r>
              <a:rPr lang="zh-CN" altLang="zh-CN"/>
              <a:t>我是小恐龙</a:t>
            </a:r>
            <a:endParaRPr lang="zh-CN" altLang="zh-CN"/>
          </a:p>
          <a:p>
            <a:pPr lvl="1"/>
            <a:r>
              <a:rPr lang="zh-CN" altLang="zh-CN"/>
              <a:t>https://183.62.33.212/dino/</a:t>
            </a:r>
            <a:endParaRPr lang="zh-CN" altLang="zh-CN"/>
          </a:p>
          <a:p>
            <a:pPr lvl="1"/>
            <a:r>
              <a:rPr lang="zh-CN" altLang="zh-CN"/>
              <a:t>手动模式</a:t>
            </a:r>
            <a:endParaRPr lang="zh-CN" altLang="zh-CN"/>
          </a:p>
          <a:p>
            <a:pPr lvl="1"/>
            <a:r>
              <a:rPr lang="zh-CN" altLang="zh-CN"/>
              <a:t>线性模式</a:t>
            </a:r>
            <a:endParaRPr lang="zh-CN" altLang="zh-CN"/>
          </a:p>
          <a:p>
            <a:pPr lvl="1"/>
            <a:r>
              <a:rPr lang="zh-CN" altLang="zh-CN"/>
              <a:t>非线性模式</a:t>
            </a:r>
            <a:endParaRPr lang="zh-CN" altLang="zh-CN"/>
          </a:p>
        </p:txBody>
      </p:sp>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灯片编号占位符 3"/>
          <p:cNvSpPr txBox="1">
            <a:spLocks noGrp="1"/>
          </p:cNvSpPr>
          <p:nvPr>
            <p:ph type="sldNum" sz="quarter" idx="10"/>
          </p:nvPr>
        </p:nvSpPr>
        <p:spPr/>
        <p:txBody>
          <a:bodyPr/>
          <a:lstStyle>
            <a:lvl1pPr marL="0" lvl="0" indent="0" algn="l" defTabSz="914400" rtl="0" eaLnBrk="0" fontAlgn="base" latinLnBrk="0" hangingPunct="0">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54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sz="1800" dirty="0">
                <a:solidFill>
                  <a:srgbClr val="A50021"/>
                </a:solidFill>
                <a:ea typeface="MS PGothic" panose="020B0600070205080204" pitchFamily="34" charset="-128"/>
              </a:rPr>
            </a:fld>
            <a:endParaRPr lang="ja-JP" altLang="en-US" sz="1800" dirty="0">
              <a:solidFill>
                <a:srgbClr val="A50021"/>
              </a:solidFill>
              <a:ea typeface="MS PGothic" panose="020B0600070205080204" pitchFamily="34" charset="-128"/>
            </a:endParaRPr>
          </a:p>
        </p:txBody>
      </p:sp>
      <p:pic>
        <p:nvPicPr>
          <p:cNvPr id="99331" name="Picture 2" descr="waseda_mark"/>
          <p:cNvPicPr>
            <a:picLocks noChangeAspect="1"/>
          </p:cNvPicPr>
          <p:nvPr/>
        </p:nvPicPr>
        <p:blipFill>
          <a:blip r:embed="rId1">
            <a:grayscl/>
            <a:lum bright="79999" contrast="-89999"/>
          </a:blip>
          <a:stretch>
            <a:fillRect/>
          </a:stretch>
        </p:blipFill>
        <p:spPr>
          <a:xfrm>
            <a:off x="1116013" y="930275"/>
            <a:ext cx="6840537" cy="5307013"/>
          </a:xfrm>
          <a:prstGeom prst="rect">
            <a:avLst/>
          </a:prstGeom>
          <a:noFill/>
          <a:ln w="9525">
            <a:noFill/>
          </a:ln>
        </p:spPr>
      </p:pic>
      <p:sp>
        <p:nvSpPr>
          <p:cNvPr id="99332" name="Rectangle 3"/>
          <p:cNvSpPr>
            <a:spLocks noGrp="1"/>
          </p:cNvSpPr>
          <p:nvPr>
            <p:ph idx="1"/>
          </p:nvPr>
        </p:nvSpPr>
        <p:spPr>
          <a:xfrm>
            <a:off x="152400" y="838200"/>
            <a:ext cx="8642350" cy="5400675"/>
          </a:xfrm>
        </p:spPr>
        <p:txBody>
          <a:bodyPr vert="horz" wrap="square" lIns="91440" tIns="45720" rIns="91440" bIns="45720" anchor="t"/>
          <a:p>
            <a:pPr eaLnBrk="1" hangingPunct="1"/>
            <a:endParaRPr lang="en-US" altLang="zh-CN" b="1" dirty="0"/>
          </a:p>
          <a:p>
            <a:pPr eaLnBrk="1" hangingPunct="1">
              <a:buNone/>
            </a:pPr>
            <a:endParaRPr lang="en-US" altLang="zh-CN" b="1" dirty="0"/>
          </a:p>
          <a:p>
            <a:pPr algn="ctr" eaLnBrk="1" hangingPunct="1">
              <a:buNone/>
            </a:pPr>
            <a:r>
              <a:rPr lang="en-US" altLang="zh-CN" sz="8000" b="1" dirty="0">
                <a:solidFill>
                  <a:schemeClr val="accent2"/>
                </a:solidFill>
                <a:latin typeface="Times New Roman" panose="02020603050405020304" pitchFamily="18" charset="0"/>
              </a:rPr>
              <a:t>THE END</a:t>
            </a:r>
            <a:endParaRPr lang="en-US" altLang="zh-CN" sz="8000" b="1" dirty="0">
              <a:solidFill>
                <a:schemeClr val="accent2"/>
              </a:solidFill>
              <a:latin typeface="Times New Roman" panose="02020603050405020304" pitchFamily="18" charset="0"/>
            </a:endParaRPr>
          </a:p>
        </p:txBody>
      </p:sp>
      <p:pic>
        <p:nvPicPr>
          <p:cNvPr id="99333" name="Picture 4" descr="wsd1"/>
          <p:cNvPicPr>
            <a:picLocks noChangeAspect="1"/>
          </p:cNvPicPr>
          <p:nvPr/>
        </p:nvPicPr>
        <p:blipFill>
          <a:blip r:embed="rId2"/>
          <a:stretch>
            <a:fillRect/>
          </a:stretch>
        </p:blipFill>
        <p:spPr>
          <a:xfrm>
            <a:off x="0" y="5661025"/>
            <a:ext cx="9144000" cy="1196975"/>
          </a:xfrm>
          <a:prstGeom prst="rect">
            <a:avLst/>
          </a:prstGeom>
          <a:noFill/>
          <a:ln w="9525">
            <a:noFill/>
          </a:ln>
        </p:spPr>
      </p:pic>
      <p:sp>
        <p:nvSpPr>
          <p:cNvPr id="99334" name="Line 5"/>
          <p:cNvSpPr/>
          <p:nvPr/>
        </p:nvSpPr>
        <p:spPr>
          <a:xfrm>
            <a:off x="228600" y="457200"/>
            <a:ext cx="8686800" cy="0"/>
          </a:xfrm>
          <a:prstGeom prst="line">
            <a:avLst/>
          </a:prstGeom>
          <a:ln w="57150" cap="flat" cmpd="thinThick">
            <a:solidFill>
              <a:schemeClr val="accent2"/>
            </a:solidFill>
            <a:prstDash val="solid"/>
            <a:headEnd type="none" w="med" len="med"/>
            <a:tailEnd type="none" w="med" len="med"/>
          </a:ln>
        </p:spPr>
      </p:sp>
      <p:sp>
        <p:nvSpPr>
          <p:cNvPr id="99335" name="Text Box 6"/>
          <p:cNvSpPr txBox="1"/>
          <p:nvPr/>
        </p:nvSpPr>
        <p:spPr>
          <a:xfrm>
            <a:off x="0" y="76200"/>
            <a:ext cx="9144000" cy="396875"/>
          </a:xfrm>
          <a:prstGeom prst="rect">
            <a:avLst/>
          </a:prstGeom>
          <a:noFill/>
          <a:ln w="38100">
            <a:noFill/>
          </a:ln>
        </p:spPr>
        <p:txBody>
          <a:bodyPr>
            <a:spAutoFit/>
          </a:bodyPr>
          <a:p>
            <a:pPr algn="ctr">
              <a:spcBef>
                <a:spcPct val="50000"/>
              </a:spcBef>
            </a:pPr>
            <a:r>
              <a:rPr lang="en-US" altLang="zh-CN" sz="2000" dirty="0">
                <a:solidFill>
                  <a:schemeClr val="accent2"/>
                </a:solidFill>
                <a:latin typeface="Arial" panose="020B0604020202020204" pitchFamily="34" charset="0"/>
              </a:rPr>
              <a:t>Introduction of Artificial Intelligence</a:t>
            </a:r>
            <a:endParaRPr lang="en-US" altLang="zh-CN" sz="2000" dirty="0">
              <a:solidFill>
                <a:schemeClr val="accent2"/>
              </a:solidFill>
              <a:latin typeface="Arial" panose="020B0604020202020204" pitchFamily="34" charset="0"/>
            </a:endParaRPr>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无人收银</a:t>
            </a:r>
            <a:endParaRPr lang="zh-CN" altLang="en-US"/>
          </a:p>
        </p:txBody>
      </p:sp>
      <p:sp>
        <p:nvSpPr>
          <p:cNvPr id="3" name="内容占位符 2"/>
          <p:cNvSpPr>
            <a:spLocks noGrp="1"/>
          </p:cNvSpPr>
          <p:nvPr>
            <p:ph idx="1"/>
          </p:nvPr>
        </p:nvSpPr>
        <p:spPr/>
        <p:txBody>
          <a:bodyPr/>
          <a:p>
            <a:r>
              <a:rPr lang="zh-CN" altLang="en-US"/>
              <a:t>无人收银在厦门已经越来越普及了，很多超市的门口都配备了很多无人收银机，顾客可以根据自己的喜好，选择微信、支付宝等方式进行支付</a:t>
            </a:r>
            <a:endParaRPr lang="zh-CN" altLang="en-US"/>
          </a:p>
        </p:txBody>
      </p:sp>
      <p:pic>
        <p:nvPicPr>
          <p:cNvPr id="4" name="图片 3" descr="无人收银 (1)"/>
          <p:cNvPicPr>
            <a:picLocks noChangeAspect="1"/>
          </p:cNvPicPr>
          <p:nvPr/>
        </p:nvPicPr>
        <p:blipFill>
          <a:blip r:embed="rId1"/>
          <a:stretch>
            <a:fillRect/>
          </a:stretch>
        </p:blipFill>
        <p:spPr>
          <a:xfrm>
            <a:off x="4564380" y="2922905"/>
            <a:ext cx="3987800" cy="2773045"/>
          </a:xfrm>
          <a:prstGeom prst="rect">
            <a:avLst/>
          </a:prstGeom>
        </p:spPr>
      </p:pic>
      <p:pic>
        <p:nvPicPr>
          <p:cNvPr id="5" name="图片 4" descr="无人收银"/>
          <p:cNvPicPr>
            <a:picLocks noChangeAspect="1"/>
          </p:cNvPicPr>
          <p:nvPr/>
        </p:nvPicPr>
        <p:blipFill>
          <a:blip r:embed="rId2"/>
          <a:stretch>
            <a:fillRect/>
          </a:stretch>
        </p:blipFill>
        <p:spPr>
          <a:xfrm>
            <a:off x="756920" y="2922905"/>
            <a:ext cx="3696970" cy="2773045"/>
          </a:xfrm>
          <a:prstGeom prst="rect">
            <a:avLst/>
          </a:prstGeom>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无人超市</a:t>
            </a:r>
            <a:endParaRPr lang="zh-CN" altLang="en-US"/>
          </a:p>
        </p:txBody>
      </p:sp>
      <p:sp>
        <p:nvSpPr>
          <p:cNvPr id="3" name="内容占位符 2"/>
          <p:cNvSpPr>
            <a:spLocks noGrp="1"/>
          </p:cNvSpPr>
          <p:nvPr>
            <p:ph idx="1"/>
          </p:nvPr>
        </p:nvSpPr>
        <p:spPr>
          <a:xfrm>
            <a:off x="250825" y="981075"/>
            <a:ext cx="8642350" cy="5400675"/>
          </a:xfrm>
        </p:spPr>
        <p:txBody>
          <a:bodyPr/>
          <a:p>
            <a:r>
              <a:rPr lang="zh-CN" altLang="en-US" sz="2400"/>
              <a:t>无人超市区的商品其实跟普通超市差不多，你可以选择任何一件你中意的商品，从选购到付款大大缩短时间成本</a:t>
            </a:r>
            <a:endParaRPr lang="zh-CN" altLang="en-US" sz="2400"/>
          </a:p>
          <a:p>
            <a:r>
              <a:rPr lang="zh-CN" altLang="en-US" sz="2400"/>
              <a:t>所有的商品即选即拿，真正做到让你一键支付，开心购物</a:t>
            </a:r>
            <a:endParaRPr lang="zh-CN" altLang="en-US" sz="2400"/>
          </a:p>
        </p:txBody>
      </p:sp>
      <p:pic>
        <p:nvPicPr>
          <p:cNvPr id="4" name="图片 3" descr="无人超市"/>
          <p:cNvPicPr>
            <a:picLocks noChangeAspect="1"/>
          </p:cNvPicPr>
          <p:nvPr/>
        </p:nvPicPr>
        <p:blipFill>
          <a:blip r:embed="rId1"/>
          <a:stretch>
            <a:fillRect/>
          </a:stretch>
        </p:blipFill>
        <p:spPr>
          <a:xfrm>
            <a:off x="4705350" y="3340735"/>
            <a:ext cx="3810000" cy="2143125"/>
          </a:xfrm>
          <a:prstGeom prst="rect">
            <a:avLst/>
          </a:prstGeom>
        </p:spPr>
      </p:pic>
      <p:pic>
        <p:nvPicPr>
          <p:cNvPr id="5" name="图片 4" descr="无人超市1"/>
          <p:cNvPicPr>
            <a:picLocks noChangeAspect="1"/>
          </p:cNvPicPr>
          <p:nvPr/>
        </p:nvPicPr>
        <p:blipFill>
          <a:blip r:embed="rId2"/>
          <a:stretch>
            <a:fillRect/>
          </a:stretch>
        </p:blipFill>
        <p:spPr>
          <a:xfrm>
            <a:off x="708660" y="3340735"/>
            <a:ext cx="3810000" cy="2143125"/>
          </a:xfrm>
          <a:prstGeom prst="rect">
            <a:avLst/>
          </a:prstGeom>
        </p:spPr>
      </p:pic>
    </p:spTree>
  </p:cSld>
  <p:clrMapOvr>
    <a:masterClrMapping/>
  </p:clrMapOvr>
  <p:transition>
    <p:random/>
  </p:transition>
</p:sld>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10026</Words>
  <Application>WPS 演示</Application>
  <PresentationFormat>全屏显示(4:3)</PresentationFormat>
  <Paragraphs>780</Paragraphs>
  <Slides>79</Slides>
  <Notes>10</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10</vt:i4>
      </vt:variant>
      <vt:variant>
        <vt:lpstr>幻灯片标题</vt:lpstr>
      </vt:variant>
      <vt:variant>
        <vt:i4>79</vt:i4>
      </vt:variant>
    </vt:vector>
  </HeadingPairs>
  <TitlesOfParts>
    <vt:vector size="104" baseType="lpstr">
      <vt:lpstr>Arial</vt:lpstr>
      <vt:lpstr>宋体</vt:lpstr>
      <vt:lpstr>Wingdings</vt:lpstr>
      <vt:lpstr>MS PGothic</vt:lpstr>
      <vt:lpstr>Times New Roman</vt:lpstr>
      <vt:lpstr>黑体</vt:lpstr>
      <vt:lpstr>华文琥珀</vt:lpstr>
      <vt:lpstr>楷体_GB2312</vt:lpstr>
      <vt:lpstr>微软雅黑</vt:lpstr>
      <vt:lpstr>Arial Unicode MS</vt:lpstr>
      <vt:lpstr>楷体</vt:lpstr>
      <vt:lpstr>华文新魏</vt:lpstr>
      <vt:lpstr>Verdana</vt:lpstr>
      <vt:lpstr>wasedaSample5</vt:lpstr>
      <vt:lpstr>1_wasedaSample5</vt:lpstr>
      <vt:lpstr>Word.Document.8</vt:lpstr>
      <vt:lpstr>Visio.Drawing.11</vt:lpstr>
      <vt:lpstr>Visio.Drawing.11</vt:lpstr>
      <vt:lpstr>Paint.Picture</vt:lpstr>
      <vt:lpstr>Paint.Picture</vt:lpstr>
      <vt:lpstr>Paint.Picture</vt:lpstr>
      <vt:lpstr>Paint.Picture</vt:lpstr>
      <vt:lpstr>Paint.Picture</vt:lpstr>
      <vt:lpstr>Paint.Picture</vt:lpstr>
      <vt:lpstr>Visio.Drawing.6</vt:lpstr>
      <vt:lpstr>人工智能应用场景</vt:lpstr>
      <vt:lpstr>什么领域适合⼈⼯智能？</vt:lpstr>
      <vt:lpstr>人工智能应用</vt:lpstr>
      <vt:lpstr>美国卖保险的机器人——Lemonade</vt:lpstr>
      <vt:lpstr>无人驾驶</vt:lpstr>
      <vt:lpstr>无人驾驶</vt:lpstr>
      <vt:lpstr>无人便利店</vt:lpstr>
      <vt:lpstr>无人收银</vt:lpstr>
      <vt:lpstr>无人超市</vt:lpstr>
      <vt:lpstr>无人汽车贩卖机</vt:lpstr>
      <vt:lpstr>无人派件机</vt:lpstr>
      <vt:lpstr>无人加油站</vt:lpstr>
      <vt:lpstr>人工智能的应用范围和领域不断拓展</vt:lpstr>
      <vt:lpstr>万物皆有AI</vt:lpstr>
      <vt:lpstr>⼈⼯智能的未来蓝图</vt:lpstr>
      <vt:lpstr>Google  Alphabet的⼈⼯智能平台</vt:lpstr>
      <vt:lpstr>AI开放平台</vt:lpstr>
      <vt:lpstr>实例：使用百度API实现文本转语音</vt:lpstr>
      <vt:lpstr>未来的产品方向</vt:lpstr>
      <vt:lpstr>人工智能的应用场景在哪儿？</vt:lpstr>
      <vt:lpstr>人工智能的应用场景在哪儿？</vt:lpstr>
      <vt:lpstr>人工智能的应用场景在哪儿？</vt:lpstr>
      <vt:lpstr>人工智能的应用场景在哪儿？</vt:lpstr>
      <vt:lpstr>人工智能的应用场景在哪儿？</vt:lpstr>
      <vt:lpstr>AI时代的未来生活</vt:lpstr>
      <vt:lpstr>AI时代企业</vt:lpstr>
      <vt:lpstr>AI时代企业</vt:lpstr>
      <vt:lpstr>AI时代企业</vt:lpstr>
      <vt:lpstr>AI时代企业</vt:lpstr>
      <vt:lpstr>AI时代企业</vt:lpstr>
      <vt:lpstr>游戏化教学</vt:lpstr>
      <vt:lpstr>对人工智能的误解</vt:lpstr>
      <vt:lpstr>应用案例</vt:lpstr>
      <vt:lpstr>背景</vt:lpstr>
      <vt:lpstr>背景</vt:lpstr>
      <vt:lpstr>背景</vt:lpstr>
      <vt:lpstr>恶意网页基本概念与评价指标</vt:lpstr>
      <vt:lpstr>恶意网页识别概述</vt:lpstr>
      <vt:lpstr>恶意网页识别框架</vt:lpstr>
      <vt:lpstr>恶意网页识别概述</vt:lpstr>
      <vt:lpstr>恶意网页识别研究进展</vt:lpstr>
      <vt:lpstr>恶意网页识别研究进展</vt:lpstr>
      <vt:lpstr>恶意网页识别研究进展</vt:lpstr>
      <vt:lpstr>恶意网页识别研究进展</vt:lpstr>
      <vt:lpstr>恶意网页识别研究进展</vt:lpstr>
      <vt:lpstr>恶意网页识别研究进展</vt:lpstr>
      <vt:lpstr>例子—网络安全</vt:lpstr>
      <vt:lpstr>智能运维</vt:lpstr>
      <vt:lpstr>我们离 AIOps 理想王国还有多远</vt:lpstr>
      <vt:lpstr>我们离 AIOps 理想王国还有多远</vt:lpstr>
      <vt:lpstr>我们离 AIOps 理想王国还有多远</vt:lpstr>
      <vt:lpstr>我们离 AIOps 理想王国还有多远</vt:lpstr>
      <vt:lpstr>我们离 AIOps 理想王国还有多远</vt:lpstr>
      <vt:lpstr>智能决策决胜千里</vt:lpstr>
      <vt:lpstr>智能决策决胜千里</vt:lpstr>
      <vt:lpstr>智能决策决胜千里</vt:lpstr>
      <vt:lpstr>机器人“丢饭碗”背后的人工智能难题</vt:lpstr>
      <vt:lpstr>应用场景概述</vt:lpstr>
      <vt:lpstr>计算机视觉：你是我的眼</vt:lpstr>
      <vt:lpstr>计算机视觉：你是我的眼</vt:lpstr>
      <vt:lpstr>计算机视觉：你是我的眼</vt:lpstr>
      <vt:lpstr>总结</vt:lpstr>
      <vt:lpstr>语音处理：嘿，Siri</vt:lpstr>
      <vt:lpstr>语音处理：嘿，Siri</vt:lpstr>
      <vt:lpstr>语音处理：嘿，Siri</vt:lpstr>
      <vt:lpstr>语音处理：嘿，Siri</vt:lpstr>
      <vt:lpstr>总结</vt:lpstr>
      <vt:lpstr>对话系统：心有灵犀一点通</vt:lpstr>
      <vt:lpstr>对话系统：心有灵犀一点通</vt:lpstr>
      <vt:lpstr>对话系统：心有灵犀一点通</vt:lpstr>
      <vt:lpstr>对话系统：总结</vt:lpstr>
      <vt:lpstr>机器翻译：数字巴别塔</vt:lpstr>
      <vt:lpstr>机器翻译：数字巴别塔</vt:lpstr>
      <vt:lpstr>机器翻译：数字巴别塔</vt:lpstr>
      <vt:lpstr>总结</vt:lpstr>
      <vt:lpstr>参考</vt:lpstr>
      <vt:lpstr>人工智能的发展机遇-学科领域交叉与渗透</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ZhMin</cp:lastModifiedBy>
  <cp:revision>921</cp:revision>
  <dcterms:created xsi:type="dcterms:W3CDTF">2019-02-10T01:13:00Z</dcterms:created>
  <dcterms:modified xsi:type="dcterms:W3CDTF">2019-03-04T03:25:13Z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2052-11.1.0.8214</vt:lpwstr>
  </property>
</Properties>
</file>